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xml" ContentType="application/vnd.openxmlformats-officedocument.presentationml.tags+xml"/>
  <Override PartName="/ppt/notesSlides/notesSlide66.xml" ContentType="application/vnd.openxmlformats-officedocument.presentationml.notesSlide+xml"/>
  <Override PartName="/ppt/tags/tag2.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5" r:id="rId2"/>
  </p:sldMasterIdLst>
  <p:notesMasterIdLst>
    <p:notesMasterId r:id="rId117"/>
  </p:notesMasterIdLst>
  <p:sldIdLst>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372" r:id="rId25"/>
    <p:sldId id="374" r:id="rId26"/>
    <p:sldId id="283" r:id="rId27"/>
    <p:sldId id="284" r:id="rId28"/>
    <p:sldId id="285" r:id="rId29"/>
    <p:sldId id="286" r:id="rId30"/>
    <p:sldId id="287" r:id="rId31"/>
    <p:sldId id="289" r:id="rId32"/>
    <p:sldId id="288" r:id="rId33"/>
    <p:sldId id="378" r:id="rId34"/>
    <p:sldId id="377" r:id="rId35"/>
    <p:sldId id="290" r:id="rId36"/>
    <p:sldId id="291" r:id="rId37"/>
    <p:sldId id="292" r:id="rId38"/>
    <p:sldId id="293" r:id="rId39"/>
    <p:sldId id="294" r:id="rId40"/>
    <p:sldId id="295" r:id="rId41"/>
    <p:sldId id="296" r:id="rId42"/>
    <p:sldId id="297" r:id="rId43"/>
    <p:sldId id="298" r:id="rId44"/>
    <p:sldId id="299" r:id="rId45"/>
    <p:sldId id="300" r:id="rId46"/>
    <p:sldId id="376" r:id="rId47"/>
    <p:sldId id="302" r:id="rId48"/>
    <p:sldId id="303" r:id="rId49"/>
    <p:sldId id="304" r:id="rId50"/>
    <p:sldId id="305" r:id="rId51"/>
    <p:sldId id="380"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258" r:id="rId75"/>
    <p:sldId id="329" r:id="rId76"/>
    <p:sldId id="330" r:id="rId77"/>
    <p:sldId id="331" r:id="rId78"/>
    <p:sldId id="332" r:id="rId79"/>
    <p:sldId id="333" r:id="rId80"/>
    <p:sldId id="369" r:id="rId81"/>
    <p:sldId id="335" r:id="rId82"/>
    <p:sldId id="336" r:id="rId83"/>
    <p:sldId id="337" r:id="rId84"/>
    <p:sldId id="338" r:id="rId85"/>
    <p:sldId id="339" r:id="rId86"/>
    <p:sldId id="340" r:id="rId87"/>
    <p:sldId id="341" r:id="rId88"/>
    <p:sldId id="342" r:id="rId89"/>
    <p:sldId id="370" r:id="rId90"/>
    <p:sldId id="345" r:id="rId91"/>
    <p:sldId id="346" r:id="rId92"/>
    <p:sldId id="347" r:id="rId93"/>
    <p:sldId id="350" r:id="rId94"/>
    <p:sldId id="348" r:id="rId95"/>
    <p:sldId id="349" r:id="rId96"/>
    <p:sldId id="351" r:id="rId97"/>
    <p:sldId id="352" r:id="rId98"/>
    <p:sldId id="353" r:id="rId99"/>
    <p:sldId id="371" r:id="rId100"/>
    <p:sldId id="355" r:id="rId101"/>
    <p:sldId id="356" r:id="rId102"/>
    <p:sldId id="373" r:id="rId103"/>
    <p:sldId id="367" r:id="rId104"/>
    <p:sldId id="358" r:id="rId105"/>
    <p:sldId id="357" r:id="rId106"/>
    <p:sldId id="359" r:id="rId107"/>
    <p:sldId id="360" r:id="rId108"/>
    <p:sldId id="361" r:id="rId109"/>
    <p:sldId id="362" r:id="rId110"/>
    <p:sldId id="363" r:id="rId111"/>
    <p:sldId id="364" r:id="rId112"/>
    <p:sldId id="365" r:id="rId113"/>
    <p:sldId id="366" r:id="rId114"/>
    <p:sldId id="379" r:id="rId115"/>
    <p:sldId id="368"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A41D5-884B-44AF-A32E-7E9D2016B394}" v="104" dt="2023-05-02T19:54:41.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84CE9-41D6-4466-83C2-5A921C9BB3F6}" type="doc">
      <dgm:prSet loTypeId="urn:microsoft.com/office/officeart/2005/8/layout/orgChart1" loCatId="hierarchy" qsTypeId="urn:microsoft.com/office/officeart/2005/8/quickstyle/simple1" qsCatId="simple" csTypeId="urn:microsoft.com/office/officeart/2005/8/colors/accent1_2" csCatId="accent1"/>
      <dgm:spPr/>
    </dgm:pt>
    <dgm:pt modelId="{E6707A7E-BB9C-4AF9-A074-07EA4E86F4F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b="0" i="1"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1" u="none" strike="noStrike" cap="none" normalizeH="0" baseline="0">
              <a:ln>
                <a:noFill/>
              </a:ln>
              <a:solidFill>
                <a:schemeClr val="tx1"/>
              </a:solidFill>
              <a:effectLst/>
              <a:latin typeface="Arial" charset="0"/>
              <a:cs typeface="Arial" charset="0"/>
            </a:rPr>
            <a:t>Intrapartum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1" u="none" strike="noStrike" cap="none" normalizeH="0" baseline="0">
              <a:ln>
                <a:noFill/>
              </a:ln>
              <a:solidFill>
                <a:schemeClr val="tx1"/>
              </a:solidFill>
              <a:effectLst/>
              <a:latin typeface="Arial" charset="0"/>
              <a:cs typeface="Arial" charset="0"/>
            </a:rPr>
            <a:t>FHR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1" u="none" strike="noStrike" cap="none" normalizeH="0" baseline="0">
              <a:ln>
                <a:noFill/>
              </a:ln>
              <a:solidFill>
                <a:schemeClr val="tx1"/>
              </a:solidFill>
              <a:effectLst/>
              <a:latin typeface="Arial" charset="0"/>
              <a:cs typeface="Arial" charset="0"/>
            </a:rPr>
            <a:t>Monitoring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b="0" i="1" u="none" strike="noStrike" cap="none" normalizeH="0" baseline="0">
            <a:ln>
              <a:noFill/>
            </a:ln>
            <a:solidFill>
              <a:schemeClr val="tx1"/>
            </a:solidFill>
            <a:effectLst/>
            <a:latin typeface="Arial" charset="0"/>
            <a:cs typeface="Arial" charset="0"/>
          </a:endParaRPr>
        </a:p>
      </dgm:t>
    </dgm:pt>
    <dgm:pt modelId="{8A66C3A1-F5DA-46A9-94D6-F876B6EA8BC6}" type="parTrans" cxnId="{01141170-A1AF-4223-88CF-5F6A8D31510F}">
      <dgm:prSet/>
      <dgm:spPr/>
      <dgm:t>
        <a:bodyPr/>
        <a:lstStyle/>
        <a:p>
          <a:endParaRPr lang="en-US"/>
        </a:p>
      </dgm:t>
    </dgm:pt>
    <dgm:pt modelId="{46CC0028-D0C1-41EB-BF22-69F18E176E55}" type="sibTrans" cxnId="{01141170-A1AF-4223-88CF-5F6A8D31510F}">
      <dgm:prSet/>
      <dgm:spPr/>
      <dgm:t>
        <a:bodyPr/>
        <a:lstStyle/>
        <a:p>
          <a:endParaRPr lang="en-US"/>
        </a:p>
      </dgm:t>
    </dgm:pt>
    <dgm:pt modelId="{E7FD7F26-8D46-45F1-9A98-095A20426F1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1" u="none" strike="noStrike" cap="none" normalizeH="0" baseline="0">
              <a:ln>
                <a:noFill/>
              </a:ln>
              <a:solidFill>
                <a:schemeClr val="tx1"/>
              </a:solidFill>
              <a:effectLst/>
              <a:latin typeface="Arial" charset="0"/>
              <a:cs typeface="Arial" charset="0"/>
            </a:rPr>
            <a:t>Definition</a:t>
          </a:r>
        </a:p>
      </dgm:t>
    </dgm:pt>
    <dgm:pt modelId="{8978CDBE-E4E6-454B-9B74-75123FFC2876}" type="parTrans" cxnId="{B877F49B-D904-4ABD-A551-E4E87DA8DF85}">
      <dgm:prSet/>
      <dgm:spPr/>
      <dgm:t>
        <a:bodyPr/>
        <a:lstStyle/>
        <a:p>
          <a:endParaRPr lang="en-US"/>
        </a:p>
      </dgm:t>
    </dgm:pt>
    <dgm:pt modelId="{9B42A1B3-D1C0-4B69-98F7-4F5AEAC01F47}" type="sibTrans" cxnId="{B877F49B-D904-4ABD-A551-E4E87DA8DF85}">
      <dgm:prSet/>
      <dgm:spPr/>
      <dgm:t>
        <a:bodyPr/>
        <a:lstStyle/>
        <a:p>
          <a:endParaRPr lang="en-US"/>
        </a:p>
      </dgm:t>
    </dgm:pt>
    <dgm:pt modelId="{6D917F08-DCC6-4905-A80D-1CC3192F813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1" u="none" strike="noStrike" cap="none" normalizeH="0" baseline="0">
              <a:ln>
                <a:noFill/>
              </a:ln>
              <a:solidFill>
                <a:schemeClr val="tx1"/>
              </a:solidFill>
              <a:effectLst/>
              <a:latin typeface="Arial" charset="0"/>
              <a:cs typeface="Arial" charset="0"/>
            </a:rPr>
            <a:t>Interpretation</a:t>
          </a:r>
        </a:p>
      </dgm:t>
    </dgm:pt>
    <dgm:pt modelId="{B26FE40D-0190-4741-93EB-D5E333119DE0}" type="parTrans" cxnId="{00341064-1131-43AF-B244-78213D1E0020}">
      <dgm:prSet/>
      <dgm:spPr/>
      <dgm:t>
        <a:bodyPr/>
        <a:lstStyle/>
        <a:p>
          <a:endParaRPr lang="en-US"/>
        </a:p>
      </dgm:t>
    </dgm:pt>
    <dgm:pt modelId="{9ACC29A1-56A9-4339-8C46-6CF1A6E84AA5}" type="sibTrans" cxnId="{00341064-1131-43AF-B244-78213D1E0020}">
      <dgm:prSet/>
      <dgm:spPr/>
      <dgm:t>
        <a:bodyPr/>
        <a:lstStyle/>
        <a:p>
          <a:endParaRPr lang="en-US"/>
        </a:p>
      </dgm:t>
    </dgm:pt>
    <dgm:pt modelId="{E56BE3A3-2571-457D-ACDC-7D24A6C9EF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1" u="none" strike="noStrike" cap="none" normalizeH="0" baseline="0">
              <a:ln>
                <a:noFill/>
              </a:ln>
              <a:solidFill>
                <a:schemeClr val="tx1"/>
              </a:solidFill>
              <a:effectLst/>
              <a:latin typeface="Arial" charset="0"/>
              <a:cs typeface="Arial" charset="0"/>
            </a:rPr>
            <a:t>Management</a:t>
          </a:r>
        </a:p>
      </dgm:t>
    </dgm:pt>
    <dgm:pt modelId="{795B8E2B-3C32-4EE5-964E-1097B05AA898}" type="parTrans" cxnId="{ED3E0D7A-0BEB-4FAF-A629-0A61631EBDB0}">
      <dgm:prSet/>
      <dgm:spPr/>
      <dgm:t>
        <a:bodyPr/>
        <a:lstStyle/>
        <a:p>
          <a:endParaRPr lang="en-US"/>
        </a:p>
      </dgm:t>
    </dgm:pt>
    <dgm:pt modelId="{29082EB7-170D-467A-AAD9-0F8BC9295843}" type="sibTrans" cxnId="{ED3E0D7A-0BEB-4FAF-A629-0A61631EBDB0}">
      <dgm:prSet/>
      <dgm:spPr/>
      <dgm:t>
        <a:bodyPr/>
        <a:lstStyle/>
        <a:p>
          <a:endParaRPr lang="en-US"/>
        </a:p>
      </dgm:t>
    </dgm:pt>
    <dgm:pt modelId="{9D9231CA-364E-44C6-AF3A-972549923CDF}" type="pres">
      <dgm:prSet presAssocID="{FA284CE9-41D6-4466-83C2-5A921C9BB3F6}" presName="hierChild1" presStyleCnt="0">
        <dgm:presLayoutVars>
          <dgm:orgChart val="1"/>
          <dgm:chPref val="1"/>
          <dgm:dir/>
          <dgm:animOne val="branch"/>
          <dgm:animLvl val="lvl"/>
          <dgm:resizeHandles/>
        </dgm:presLayoutVars>
      </dgm:prSet>
      <dgm:spPr/>
    </dgm:pt>
    <dgm:pt modelId="{A7D14E9E-F060-4770-A57A-14D8BF1552F8}" type="pres">
      <dgm:prSet presAssocID="{E6707A7E-BB9C-4AF9-A074-07EA4E86F4FD}" presName="hierRoot1" presStyleCnt="0">
        <dgm:presLayoutVars>
          <dgm:hierBranch/>
        </dgm:presLayoutVars>
      </dgm:prSet>
      <dgm:spPr/>
    </dgm:pt>
    <dgm:pt modelId="{C505FD5D-E587-4FCA-927E-A6FE7B8E467F}" type="pres">
      <dgm:prSet presAssocID="{E6707A7E-BB9C-4AF9-A074-07EA4E86F4FD}" presName="rootComposite1" presStyleCnt="0"/>
      <dgm:spPr/>
    </dgm:pt>
    <dgm:pt modelId="{48928D79-F242-404F-918F-AC7EB2B7ED9D}" type="pres">
      <dgm:prSet presAssocID="{E6707A7E-BB9C-4AF9-A074-07EA4E86F4FD}" presName="rootText1" presStyleLbl="node0" presStyleIdx="0" presStyleCnt="1">
        <dgm:presLayoutVars>
          <dgm:chPref val="3"/>
        </dgm:presLayoutVars>
      </dgm:prSet>
      <dgm:spPr/>
    </dgm:pt>
    <dgm:pt modelId="{763F600C-4A61-45D4-A60E-30F23ED50AEF}" type="pres">
      <dgm:prSet presAssocID="{E6707A7E-BB9C-4AF9-A074-07EA4E86F4FD}" presName="rootConnector1" presStyleLbl="node1" presStyleIdx="0" presStyleCnt="0"/>
      <dgm:spPr/>
    </dgm:pt>
    <dgm:pt modelId="{D4B7FF14-1D02-45A2-9410-3AA4F5AFBCDD}" type="pres">
      <dgm:prSet presAssocID="{E6707A7E-BB9C-4AF9-A074-07EA4E86F4FD}" presName="hierChild2" presStyleCnt="0"/>
      <dgm:spPr/>
    </dgm:pt>
    <dgm:pt modelId="{A09A4981-46FC-459E-B2B3-A51CDF64AEB4}" type="pres">
      <dgm:prSet presAssocID="{8978CDBE-E4E6-454B-9B74-75123FFC2876}" presName="Name35" presStyleLbl="parChTrans1D2" presStyleIdx="0" presStyleCnt="3"/>
      <dgm:spPr/>
    </dgm:pt>
    <dgm:pt modelId="{46CED26E-66D3-4947-BD61-ADDC41E54F6C}" type="pres">
      <dgm:prSet presAssocID="{E7FD7F26-8D46-45F1-9A98-095A20426F16}" presName="hierRoot2" presStyleCnt="0">
        <dgm:presLayoutVars>
          <dgm:hierBranch/>
        </dgm:presLayoutVars>
      </dgm:prSet>
      <dgm:spPr/>
    </dgm:pt>
    <dgm:pt modelId="{EE4FC81F-0B00-45A4-BA77-F89D072F3B9F}" type="pres">
      <dgm:prSet presAssocID="{E7FD7F26-8D46-45F1-9A98-095A20426F16}" presName="rootComposite" presStyleCnt="0"/>
      <dgm:spPr/>
    </dgm:pt>
    <dgm:pt modelId="{3452D824-E8E1-41BE-A686-29F5790E56BC}" type="pres">
      <dgm:prSet presAssocID="{E7FD7F26-8D46-45F1-9A98-095A20426F16}" presName="rootText" presStyleLbl="node2" presStyleIdx="0" presStyleCnt="3">
        <dgm:presLayoutVars>
          <dgm:chPref val="3"/>
        </dgm:presLayoutVars>
      </dgm:prSet>
      <dgm:spPr/>
    </dgm:pt>
    <dgm:pt modelId="{EF1E708D-3682-4CC2-86CD-FB7F666E8A55}" type="pres">
      <dgm:prSet presAssocID="{E7FD7F26-8D46-45F1-9A98-095A20426F16}" presName="rootConnector" presStyleLbl="node2" presStyleIdx="0" presStyleCnt="3"/>
      <dgm:spPr/>
    </dgm:pt>
    <dgm:pt modelId="{52562AA0-F103-48D8-8989-3C03193EC7B7}" type="pres">
      <dgm:prSet presAssocID="{E7FD7F26-8D46-45F1-9A98-095A20426F16}" presName="hierChild4" presStyleCnt="0"/>
      <dgm:spPr/>
    </dgm:pt>
    <dgm:pt modelId="{FC607FCE-C418-43CB-AB28-7174514A6ED0}" type="pres">
      <dgm:prSet presAssocID="{E7FD7F26-8D46-45F1-9A98-095A20426F16}" presName="hierChild5" presStyleCnt="0"/>
      <dgm:spPr/>
    </dgm:pt>
    <dgm:pt modelId="{A5666005-A743-4DE2-BCD8-D30745C8B8F0}" type="pres">
      <dgm:prSet presAssocID="{B26FE40D-0190-4741-93EB-D5E333119DE0}" presName="Name35" presStyleLbl="parChTrans1D2" presStyleIdx="1" presStyleCnt="3"/>
      <dgm:spPr/>
    </dgm:pt>
    <dgm:pt modelId="{C3987178-0C67-45B1-BAAF-D8226F63A99B}" type="pres">
      <dgm:prSet presAssocID="{6D917F08-DCC6-4905-A80D-1CC3192F8133}" presName="hierRoot2" presStyleCnt="0">
        <dgm:presLayoutVars>
          <dgm:hierBranch/>
        </dgm:presLayoutVars>
      </dgm:prSet>
      <dgm:spPr/>
    </dgm:pt>
    <dgm:pt modelId="{ED96F515-5805-4AAE-844B-F16F5B91AB05}" type="pres">
      <dgm:prSet presAssocID="{6D917F08-DCC6-4905-A80D-1CC3192F8133}" presName="rootComposite" presStyleCnt="0"/>
      <dgm:spPr/>
    </dgm:pt>
    <dgm:pt modelId="{2AC11B30-BF91-417E-93B4-C02F9AC2914C}" type="pres">
      <dgm:prSet presAssocID="{6D917F08-DCC6-4905-A80D-1CC3192F8133}" presName="rootText" presStyleLbl="node2" presStyleIdx="1" presStyleCnt="3">
        <dgm:presLayoutVars>
          <dgm:chPref val="3"/>
        </dgm:presLayoutVars>
      </dgm:prSet>
      <dgm:spPr/>
    </dgm:pt>
    <dgm:pt modelId="{F05896EB-D62B-4A86-8E36-9BE01674E1AD}" type="pres">
      <dgm:prSet presAssocID="{6D917F08-DCC6-4905-A80D-1CC3192F8133}" presName="rootConnector" presStyleLbl="node2" presStyleIdx="1" presStyleCnt="3"/>
      <dgm:spPr/>
    </dgm:pt>
    <dgm:pt modelId="{DF371C8F-CAD2-409A-ADCB-4D828B6143A4}" type="pres">
      <dgm:prSet presAssocID="{6D917F08-DCC6-4905-A80D-1CC3192F8133}" presName="hierChild4" presStyleCnt="0"/>
      <dgm:spPr/>
    </dgm:pt>
    <dgm:pt modelId="{A0FC783B-CEB4-47B9-B53E-84902A771E20}" type="pres">
      <dgm:prSet presAssocID="{6D917F08-DCC6-4905-A80D-1CC3192F8133}" presName="hierChild5" presStyleCnt="0"/>
      <dgm:spPr/>
    </dgm:pt>
    <dgm:pt modelId="{94F4280F-CF2F-45CD-84A4-3656D94C6D32}" type="pres">
      <dgm:prSet presAssocID="{795B8E2B-3C32-4EE5-964E-1097B05AA898}" presName="Name35" presStyleLbl="parChTrans1D2" presStyleIdx="2" presStyleCnt="3"/>
      <dgm:spPr/>
    </dgm:pt>
    <dgm:pt modelId="{80291798-2C43-4424-985F-020B93ACA3D0}" type="pres">
      <dgm:prSet presAssocID="{E56BE3A3-2571-457D-ACDC-7D24A6C9EF5C}" presName="hierRoot2" presStyleCnt="0">
        <dgm:presLayoutVars>
          <dgm:hierBranch/>
        </dgm:presLayoutVars>
      </dgm:prSet>
      <dgm:spPr/>
    </dgm:pt>
    <dgm:pt modelId="{9FB18B6E-E7CA-4331-9556-668521F84E13}" type="pres">
      <dgm:prSet presAssocID="{E56BE3A3-2571-457D-ACDC-7D24A6C9EF5C}" presName="rootComposite" presStyleCnt="0"/>
      <dgm:spPr/>
    </dgm:pt>
    <dgm:pt modelId="{D622FA5A-637B-406C-966F-7915365D787E}" type="pres">
      <dgm:prSet presAssocID="{E56BE3A3-2571-457D-ACDC-7D24A6C9EF5C}" presName="rootText" presStyleLbl="node2" presStyleIdx="2" presStyleCnt="3">
        <dgm:presLayoutVars>
          <dgm:chPref val="3"/>
        </dgm:presLayoutVars>
      </dgm:prSet>
      <dgm:spPr/>
    </dgm:pt>
    <dgm:pt modelId="{1476D108-EFFD-4BF3-B820-4C7E9A2D79D1}" type="pres">
      <dgm:prSet presAssocID="{E56BE3A3-2571-457D-ACDC-7D24A6C9EF5C}" presName="rootConnector" presStyleLbl="node2" presStyleIdx="2" presStyleCnt="3"/>
      <dgm:spPr/>
    </dgm:pt>
    <dgm:pt modelId="{AEAFE355-0FC1-4B45-8FEA-34C8C2D001A6}" type="pres">
      <dgm:prSet presAssocID="{E56BE3A3-2571-457D-ACDC-7D24A6C9EF5C}" presName="hierChild4" presStyleCnt="0"/>
      <dgm:spPr/>
    </dgm:pt>
    <dgm:pt modelId="{2A020832-4851-487B-A279-693A37A82BA5}" type="pres">
      <dgm:prSet presAssocID="{E56BE3A3-2571-457D-ACDC-7D24A6C9EF5C}" presName="hierChild5" presStyleCnt="0"/>
      <dgm:spPr/>
    </dgm:pt>
    <dgm:pt modelId="{60D2C0DF-2646-48E1-BDCB-6F04A95FCC52}" type="pres">
      <dgm:prSet presAssocID="{E6707A7E-BB9C-4AF9-A074-07EA4E86F4FD}" presName="hierChild3" presStyleCnt="0"/>
      <dgm:spPr/>
    </dgm:pt>
  </dgm:ptLst>
  <dgm:cxnLst>
    <dgm:cxn modelId="{F522550A-06BB-43DA-8D0C-E212C82C3F19}" type="presOf" srcId="{E6707A7E-BB9C-4AF9-A074-07EA4E86F4FD}" destId="{763F600C-4A61-45D4-A60E-30F23ED50AEF}" srcOrd="1" destOrd="0" presId="urn:microsoft.com/office/officeart/2005/8/layout/orgChart1"/>
    <dgm:cxn modelId="{5BCBD10C-7235-4BBA-85A4-00312A1EDBFC}" type="presOf" srcId="{E56BE3A3-2571-457D-ACDC-7D24A6C9EF5C}" destId="{D622FA5A-637B-406C-966F-7915365D787E}" srcOrd="0" destOrd="0" presId="urn:microsoft.com/office/officeart/2005/8/layout/orgChart1"/>
    <dgm:cxn modelId="{B89B5820-C8ED-40A8-A394-B6A554BBBDF7}" type="presOf" srcId="{E7FD7F26-8D46-45F1-9A98-095A20426F16}" destId="{EF1E708D-3682-4CC2-86CD-FB7F666E8A55}" srcOrd="1" destOrd="0" presId="urn:microsoft.com/office/officeart/2005/8/layout/orgChart1"/>
    <dgm:cxn modelId="{1B924F22-A5C1-486D-A947-1315AB44EA72}" type="presOf" srcId="{E56BE3A3-2571-457D-ACDC-7D24A6C9EF5C}" destId="{1476D108-EFFD-4BF3-B820-4C7E9A2D79D1}" srcOrd="1" destOrd="0" presId="urn:microsoft.com/office/officeart/2005/8/layout/orgChart1"/>
    <dgm:cxn modelId="{0D8D2151-2532-42D7-84C0-374BD07196E4}" type="presOf" srcId="{E7FD7F26-8D46-45F1-9A98-095A20426F16}" destId="{3452D824-E8E1-41BE-A686-29F5790E56BC}" srcOrd="0" destOrd="0" presId="urn:microsoft.com/office/officeart/2005/8/layout/orgChart1"/>
    <dgm:cxn modelId="{C4B8595B-4DBF-4037-AFA8-830E63C606D0}" type="presOf" srcId="{6D917F08-DCC6-4905-A80D-1CC3192F8133}" destId="{2AC11B30-BF91-417E-93B4-C02F9AC2914C}" srcOrd="0" destOrd="0" presId="urn:microsoft.com/office/officeart/2005/8/layout/orgChart1"/>
    <dgm:cxn modelId="{00341064-1131-43AF-B244-78213D1E0020}" srcId="{E6707A7E-BB9C-4AF9-A074-07EA4E86F4FD}" destId="{6D917F08-DCC6-4905-A80D-1CC3192F8133}" srcOrd="1" destOrd="0" parTransId="{B26FE40D-0190-4741-93EB-D5E333119DE0}" sibTransId="{9ACC29A1-56A9-4339-8C46-6CF1A6E84AA5}"/>
    <dgm:cxn modelId="{01141170-A1AF-4223-88CF-5F6A8D31510F}" srcId="{FA284CE9-41D6-4466-83C2-5A921C9BB3F6}" destId="{E6707A7E-BB9C-4AF9-A074-07EA4E86F4FD}" srcOrd="0" destOrd="0" parTransId="{8A66C3A1-F5DA-46A9-94D6-F876B6EA8BC6}" sibTransId="{46CC0028-D0C1-41EB-BF22-69F18E176E55}"/>
    <dgm:cxn modelId="{ED3E0D7A-0BEB-4FAF-A629-0A61631EBDB0}" srcId="{E6707A7E-BB9C-4AF9-A074-07EA4E86F4FD}" destId="{E56BE3A3-2571-457D-ACDC-7D24A6C9EF5C}" srcOrd="2" destOrd="0" parTransId="{795B8E2B-3C32-4EE5-964E-1097B05AA898}" sibTransId="{29082EB7-170D-467A-AAD9-0F8BC9295843}"/>
    <dgm:cxn modelId="{1EFD369A-023E-4617-9505-DC53D11C09E7}" type="presOf" srcId="{B26FE40D-0190-4741-93EB-D5E333119DE0}" destId="{A5666005-A743-4DE2-BCD8-D30745C8B8F0}" srcOrd="0" destOrd="0" presId="urn:microsoft.com/office/officeart/2005/8/layout/orgChart1"/>
    <dgm:cxn modelId="{B877F49B-D904-4ABD-A551-E4E87DA8DF85}" srcId="{E6707A7E-BB9C-4AF9-A074-07EA4E86F4FD}" destId="{E7FD7F26-8D46-45F1-9A98-095A20426F16}" srcOrd="0" destOrd="0" parTransId="{8978CDBE-E4E6-454B-9B74-75123FFC2876}" sibTransId="{9B42A1B3-D1C0-4B69-98F7-4F5AEAC01F47}"/>
    <dgm:cxn modelId="{0EDC6EB8-EA59-494D-B4C4-5E378259E06C}" type="presOf" srcId="{6D917F08-DCC6-4905-A80D-1CC3192F8133}" destId="{F05896EB-D62B-4A86-8E36-9BE01674E1AD}" srcOrd="1" destOrd="0" presId="urn:microsoft.com/office/officeart/2005/8/layout/orgChart1"/>
    <dgm:cxn modelId="{2B6F8FC2-2399-4E33-B51F-8D248B2E0054}" type="presOf" srcId="{FA284CE9-41D6-4466-83C2-5A921C9BB3F6}" destId="{9D9231CA-364E-44C6-AF3A-972549923CDF}" srcOrd="0" destOrd="0" presId="urn:microsoft.com/office/officeart/2005/8/layout/orgChart1"/>
    <dgm:cxn modelId="{1770C6CA-8250-4A17-90C3-3E141192B9A0}" type="presOf" srcId="{795B8E2B-3C32-4EE5-964E-1097B05AA898}" destId="{94F4280F-CF2F-45CD-84A4-3656D94C6D32}" srcOrd="0" destOrd="0" presId="urn:microsoft.com/office/officeart/2005/8/layout/orgChart1"/>
    <dgm:cxn modelId="{459DDBED-BEB6-46E8-89CD-00AA0786E47F}" type="presOf" srcId="{8978CDBE-E4E6-454B-9B74-75123FFC2876}" destId="{A09A4981-46FC-459E-B2B3-A51CDF64AEB4}" srcOrd="0" destOrd="0" presId="urn:microsoft.com/office/officeart/2005/8/layout/orgChart1"/>
    <dgm:cxn modelId="{7FD9C3F7-2E61-44F8-ADDB-8AF5790B19BE}" type="presOf" srcId="{E6707A7E-BB9C-4AF9-A074-07EA4E86F4FD}" destId="{48928D79-F242-404F-918F-AC7EB2B7ED9D}" srcOrd="0" destOrd="0" presId="urn:microsoft.com/office/officeart/2005/8/layout/orgChart1"/>
    <dgm:cxn modelId="{0DD2D9E9-D93D-4F19-9582-BFAAECD27286}" type="presParOf" srcId="{9D9231CA-364E-44C6-AF3A-972549923CDF}" destId="{A7D14E9E-F060-4770-A57A-14D8BF1552F8}" srcOrd="0" destOrd="0" presId="urn:microsoft.com/office/officeart/2005/8/layout/orgChart1"/>
    <dgm:cxn modelId="{2B294A74-3341-44F8-A5FD-8B56D50E5DF2}" type="presParOf" srcId="{A7D14E9E-F060-4770-A57A-14D8BF1552F8}" destId="{C505FD5D-E587-4FCA-927E-A6FE7B8E467F}" srcOrd="0" destOrd="0" presId="urn:microsoft.com/office/officeart/2005/8/layout/orgChart1"/>
    <dgm:cxn modelId="{82A2DC1B-BC0C-4333-B46E-8C3A5B001FCD}" type="presParOf" srcId="{C505FD5D-E587-4FCA-927E-A6FE7B8E467F}" destId="{48928D79-F242-404F-918F-AC7EB2B7ED9D}" srcOrd="0" destOrd="0" presId="urn:microsoft.com/office/officeart/2005/8/layout/orgChart1"/>
    <dgm:cxn modelId="{09EDCCF9-1FB4-4950-851A-C041507068C8}" type="presParOf" srcId="{C505FD5D-E587-4FCA-927E-A6FE7B8E467F}" destId="{763F600C-4A61-45D4-A60E-30F23ED50AEF}" srcOrd="1" destOrd="0" presId="urn:microsoft.com/office/officeart/2005/8/layout/orgChart1"/>
    <dgm:cxn modelId="{4FA1F10B-8EE8-4EA1-89E1-38A50EC5E582}" type="presParOf" srcId="{A7D14E9E-F060-4770-A57A-14D8BF1552F8}" destId="{D4B7FF14-1D02-45A2-9410-3AA4F5AFBCDD}" srcOrd="1" destOrd="0" presId="urn:microsoft.com/office/officeart/2005/8/layout/orgChart1"/>
    <dgm:cxn modelId="{1BE52238-D70E-4069-B848-13F4D1FE78D9}" type="presParOf" srcId="{D4B7FF14-1D02-45A2-9410-3AA4F5AFBCDD}" destId="{A09A4981-46FC-459E-B2B3-A51CDF64AEB4}" srcOrd="0" destOrd="0" presId="urn:microsoft.com/office/officeart/2005/8/layout/orgChart1"/>
    <dgm:cxn modelId="{7E4FACE5-D03C-49A2-AEDC-CAFD3074D1F6}" type="presParOf" srcId="{D4B7FF14-1D02-45A2-9410-3AA4F5AFBCDD}" destId="{46CED26E-66D3-4947-BD61-ADDC41E54F6C}" srcOrd="1" destOrd="0" presId="urn:microsoft.com/office/officeart/2005/8/layout/orgChart1"/>
    <dgm:cxn modelId="{C9E46BA6-3B88-4D11-AFF1-34198C6C1DF9}" type="presParOf" srcId="{46CED26E-66D3-4947-BD61-ADDC41E54F6C}" destId="{EE4FC81F-0B00-45A4-BA77-F89D072F3B9F}" srcOrd="0" destOrd="0" presId="urn:microsoft.com/office/officeart/2005/8/layout/orgChart1"/>
    <dgm:cxn modelId="{5F1BDF9F-6E2B-4E64-BCD5-4855D269DB67}" type="presParOf" srcId="{EE4FC81F-0B00-45A4-BA77-F89D072F3B9F}" destId="{3452D824-E8E1-41BE-A686-29F5790E56BC}" srcOrd="0" destOrd="0" presId="urn:microsoft.com/office/officeart/2005/8/layout/orgChart1"/>
    <dgm:cxn modelId="{11A1C0FB-477A-4869-94E7-46B65DBB2346}" type="presParOf" srcId="{EE4FC81F-0B00-45A4-BA77-F89D072F3B9F}" destId="{EF1E708D-3682-4CC2-86CD-FB7F666E8A55}" srcOrd="1" destOrd="0" presId="urn:microsoft.com/office/officeart/2005/8/layout/orgChart1"/>
    <dgm:cxn modelId="{32DCFC5B-8025-4119-87B5-AD6853C91C0E}" type="presParOf" srcId="{46CED26E-66D3-4947-BD61-ADDC41E54F6C}" destId="{52562AA0-F103-48D8-8989-3C03193EC7B7}" srcOrd="1" destOrd="0" presId="urn:microsoft.com/office/officeart/2005/8/layout/orgChart1"/>
    <dgm:cxn modelId="{641AD1B5-4DAC-4AF6-8E09-4D2C37404435}" type="presParOf" srcId="{46CED26E-66D3-4947-BD61-ADDC41E54F6C}" destId="{FC607FCE-C418-43CB-AB28-7174514A6ED0}" srcOrd="2" destOrd="0" presId="urn:microsoft.com/office/officeart/2005/8/layout/orgChart1"/>
    <dgm:cxn modelId="{863C0518-F2D5-4966-A58F-CA074813A7E5}" type="presParOf" srcId="{D4B7FF14-1D02-45A2-9410-3AA4F5AFBCDD}" destId="{A5666005-A743-4DE2-BCD8-D30745C8B8F0}" srcOrd="2" destOrd="0" presId="urn:microsoft.com/office/officeart/2005/8/layout/orgChart1"/>
    <dgm:cxn modelId="{3E4B6F2E-D25D-49A8-B243-BFF72B60B21E}" type="presParOf" srcId="{D4B7FF14-1D02-45A2-9410-3AA4F5AFBCDD}" destId="{C3987178-0C67-45B1-BAAF-D8226F63A99B}" srcOrd="3" destOrd="0" presId="urn:microsoft.com/office/officeart/2005/8/layout/orgChart1"/>
    <dgm:cxn modelId="{6B1DDF9C-FCAE-460F-BEBB-1BE4CB46FDC5}" type="presParOf" srcId="{C3987178-0C67-45B1-BAAF-D8226F63A99B}" destId="{ED96F515-5805-4AAE-844B-F16F5B91AB05}" srcOrd="0" destOrd="0" presId="urn:microsoft.com/office/officeart/2005/8/layout/orgChart1"/>
    <dgm:cxn modelId="{1A442FC0-954D-4533-916D-86912950DA68}" type="presParOf" srcId="{ED96F515-5805-4AAE-844B-F16F5B91AB05}" destId="{2AC11B30-BF91-417E-93B4-C02F9AC2914C}" srcOrd="0" destOrd="0" presId="urn:microsoft.com/office/officeart/2005/8/layout/orgChart1"/>
    <dgm:cxn modelId="{DD4685A4-A102-4D06-B469-E7CCCF68B7A2}" type="presParOf" srcId="{ED96F515-5805-4AAE-844B-F16F5B91AB05}" destId="{F05896EB-D62B-4A86-8E36-9BE01674E1AD}" srcOrd="1" destOrd="0" presId="urn:microsoft.com/office/officeart/2005/8/layout/orgChart1"/>
    <dgm:cxn modelId="{B4F71D66-F93E-4A81-BFA2-C932BE62AC23}" type="presParOf" srcId="{C3987178-0C67-45B1-BAAF-D8226F63A99B}" destId="{DF371C8F-CAD2-409A-ADCB-4D828B6143A4}" srcOrd="1" destOrd="0" presId="urn:microsoft.com/office/officeart/2005/8/layout/orgChart1"/>
    <dgm:cxn modelId="{81C83B75-8D71-44CA-ACCE-DAE0D002ECC3}" type="presParOf" srcId="{C3987178-0C67-45B1-BAAF-D8226F63A99B}" destId="{A0FC783B-CEB4-47B9-B53E-84902A771E20}" srcOrd="2" destOrd="0" presId="urn:microsoft.com/office/officeart/2005/8/layout/orgChart1"/>
    <dgm:cxn modelId="{1ABA8133-089A-4980-B488-718C589B2503}" type="presParOf" srcId="{D4B7FF14-1D02-45A2-9410-3AA4F5AFBCDD}" destId="{94F4280F-CF2F-45CD-84A4-3656D94C6D32}" srcOrd="4" destOrd="0" presId="urn:microsoft.com/office/officeart/2005/8/layout/orgChart1"/>
    <dgm:cxn modelId="{B43160A5-7894-447B-9889-80D28997EA2E}" type="presParOf" srcId="{D4B7FF14-1D02-45A2-9410-3AA4F5AFBCDD}" destId="{80291798-2C43-4424-985F-020B93ACA3D0}" srcOrd="5" destOrd="0" presId="urn:microsoft.com/office/officeart/2005/8/layout/orgChart1"/>
    <dgm:cxn modelId="{5B735F58-716A-4731-9EA3-A05781BD9E8C}" type="presParOf" srcId="{80291798-2C43-4424-985F-020B93ACA3D0}" destId="{9FB18B6E-E7CA-4331-9556-668521F84E13}" srcOrd="0" destOrd="0" presId="urn:microsoft.com/office/officeart/2005/8/layout/orgChart1"/>
    <dgm:cxn modelId="{89BC1223-2CDD-4A84-9133-B935FA234FF8}" type="presParOf" srcId="{9FB18B6E-E7CA-4331-9556-668521F84E13}" destId="{D622FA5A-637B-406C-966F-7915365D787E}" srcOrd="0" destOrd="0" presId="urn:microsoft.com/office/officeart/2005/8/layout/orgChart1"/>
    <dgm:cxn modelId="{E71A4DD0-564A-48C7-8BC9-253091FB97C5}" type="presParOf" srcId="{9FB18B6E-E7CA-4331-9556-668521F84E13}" destId="{1476D108-EFFD-4BF3-B820-4C7E9A2D79D1}" srcOrd="1" destOrd="0" presId="urn:microsoft.com/office/officeart/2005/8/layout/orgChart1"/>
    <dgm:cxn modelId="{5D277835-1E98-4E9B-B0B2-0252C96D38AB}" type="presParOf" srcId="{80291798-2C43-4424-985F-020B93ACA3D0}" destId="{AEAFE355-0FC1-4B45-8FEA-34C8C2D001A6}" srcOrd="1" destOrd="0" presId="urn:microsoft.com/office/officeart/2005/8/layout/orgChart1"/>
    <dgm:cxn modelId="{34AD6947-E4E3-42D7-9E6B-8CABE082AE53}" type="presParOf" srcId="{80291798-2C43-4424-985F-020B93ACA3D0}" destId="{2A020832-4851-487B-A279-693A37A82BA5}" srcOrd="2" destOrd="0" presId="urn:microsoft.com/office/officeart/2005/8/layout/orgChart1"/>
    <dgm:cxn modelId="{100BF8B3-6F74-4D43-99D6-0A3AF99A1E91}" type="presParOf" srcId="{A7D14E9E-F060-4770-A57A-14D8BF1552F8}" destId="{60D2C0DF-2646-48E1-BDCB-6F04A95FCC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025451-3393-4F57-8716-FE23964707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BEC5B79-8765-44D1-94A7-DBA036FCEC51}">
      <dgm:prSet/>
      <dgm:spPr/>
      <dgm:t>
        <a:bodyPr/>
        <a:lstStyle/>
        <a:p>
          <a:r>
            <a:rPr lang="en-US" dirty="0">
              <a:solidFill>
                <a:schemeClr val="accent3">
                  <a:lumMod val="25000"/>
                </a:schemeClr>
              </a:solidFill>
            </a:rPr>
            <a:t>Periodic: Occurring with a contraction</a:t>
          </a:r>
        </a:p>
      </dgm:t>
    </dgm:pt>
    <dgm:pt modelId="{CE201D0E-656C-47E4-B289-49E12635490A}" type="parTrans" cxnId="{9D84F618-93DE-48E5-AF03-84B8E8D65A7D}">
      <dgm:prSet/>
      <dgm:spPr/>
      <dgm:t>
        <a:bodyPr/>
        <a:lstStyle/>
        <a:p>
          <a:endParaRPr lang="en-US"/>
        </a:p>
      </dgm:t>
    </dgm:pt>
    <dgm:pt modelId="{D8432622-F3BF-4491-BAE3-63E7E33E1224}" type="sibTrans" cxnId="{9D84F618-93DE-48E5-AF03-84B8E8D65A7D}">
      <dgm:prSet/>
      <dgm:spPr/>
      <dgm:t>
        <a:bodyPr/>
        <a:lstStyle/>
        <a:p>
          <a:endParaRPr lang="en-US"/>
        </a:p>
      </dgm:t>
    </dgm:pt>
    <dgm:pt modelId="{E73114A5-90D2-46C0-8056-F1FC6415EBD2}">
      <dgm:prSet/>
      <dgm:spPr/>
      <dgm:t>
        <a:bodyPr/>
        <a:lstStyle/>
        <a:p>
          <a:r>
            <a:rPr lang="en-US" dirty="0">
              <a:solidFill>
                <a:schemeClr val="accent3">
                  <a:lumMod val="25000"/>
                </a:schemeClr>
              </a:solidFill>
            </a:rPr>
            <a:t>Episodic: Independent of uterine contractions </a:t>
          </a:r>
        </a:p>
      </dgm:t>
    </dgm:pt>
    <dgm:pt modelId="{8A762DE3-D698-48AD-8873-AD5AE421D5C6}" type="parTrans" cxnId="{D6E3323C-94CD-4E5B-946A-38B1A419BBDB}">
      <dgm:prSet/>
      <dgm:spPr/>
      <dgm:t>
        <a:bodyPr/>
        <a:lstStyle/>
        <a:p>
          <a:endParaRPr lang="en-US"/>
        </a:p>
      </dgm:t>
    </dgm:pt>
    <dgm:pt modelId="{D11A3ECB-FC42-4504-85CD-655B6E017533}" type="sibTrans" cxnId="{D6E3323C-94CD-4E5B-946A-38B1A419BBDB}">
      <dgm:prSet/>
      <dgm:spPr/>
      <dgm:t>
        <a:bodyPr/>
        <a:lstStyle/>
        <a:p>
          <a:endParaRPr lang="en-US"/>
        </a:p>
      </dgm:t>
    </dgm:pt>
    <dgm:pt modelId="{20D2F6A2-EF40-4931-BE12-389C9D1FC8F9}" type="pres">
      <dgm:prSet presAssocID="{C0025451-3393-4F57-8716-FE2396470762}" presName="linear" presStyleCnt="0">
        <dgm:presLayoutVars>
          <dgm:animLvl val="lvl"/>
          <dgm:resizeHandles val="exact"/>
        </dgm:presLayoutVars>
      </dgm:prSet>
      <dgm:spPr/>
    </dgm:pt>
    <dgm:pt modelId="{FA05292B-DDDC-4FC1-9E55-A7DA83D3CA00}" type="pres">
      <dgm:prSet presAssocID="{9BEC5B79-8765-44D1-94A7-DBA036FCEC51}" presName="parentText" presStyleLbl="node1" presStyleIdx="0" presStyleCnt="2" custLinFactNeighborX="-11250" custLinFactNeighborY="50000">
        <dgm:presLayoutVars>
          <dgm:chMax val="0"/>
          <dgm:bulletEnabled val="1"/>
        </dgm:presLayoutVars>
      </dgm:prSet>
      <dgm:spPr/>
    </dgm:pt>
    <dgm:pt modelId="{31624C37-2170-42CE-8853-21B3688F6C77}" type="pres">
      <dgm:prSet presAssocID="{D8432622-F3BF-4491-BAE3-63E7E33E1224}" presName="spacer" presStyleCnt="0"/>
      <dgm:spPr/>
    </dgm:pt>
    <dgm:pt modelId="{C31AAD46-F95A-4BB3-A072-614CE6C4B26A}" type="pres">
      <dgm:prSet presAssocID="{E73114A5-90D2-46C0-8056-F1FC6415EBD2}" presName="parentText" presStyleLbl="node1" presStyleIdx="1" presStyleCnt="2">
        <dgm:presLayoutVars>
          <dgm:chMax val="0"/>
          <dgm:bulletEnabled val="1"/>
        </dgm:presLayoutVars>
      </dgm:prSet>
      <dgm:spPr/>
    </dgm:pt>
  </dgm:ptLst>
  <dgm:cxnLst>
    <dgm:cxn modelId="{9D84F618-93DE-48E5-AF03-84B8E8D65A7D}" srcId="{C0025451-3393-4F57-8716-FE2396470762}" destId="{9BEC5B79-8765-44D1-94A7-DBA036FCEC51}" srcOrd="0" destOrd="0" parTransId="{CE201D0E-656C-47E4-B289-49E12635490A}" sibTransId="{D8432622-F3BF-4491-BAE3-63E7E33E1224}"/>
    <dgm:cxn modelId="{D6E3323C-94CD-4E5B-946A-38B1A419BBDB}" srcId="{C0025451-3393-4F57-8716-FE2396470762}" destId="{E73114A5-90D2-46C0-8056-F1FC6415EBD2}" srcOrd="1" destOrd="0" parTransId="{8A762DE3-D698-48AD-8873-AD5AE421D5C6}" sibTransId="{D11A3ECB-FC42-4504-85CD-655B6E017533}"/>
    <dgm:cxn modelId="{50165163-A136-4A55-B696-F1706AC06F66}" type="presOf" srcId="{C0025451-3393-4F57-8716-FE2396470762}" destId="{20D2F6A2-EF40-4931-BE12-389C9D1FC8F9}" srcOrd="0" destOrd="0" presId="urn:microsoft.com/office/officeart/2005/8/layout/vList2"/>
    <dgm:cxn modelId="{F0AF5289-8A64-447D-BBB5-5A90F229EBB9}" type="presOf" srcId="{E73114A5-90D2-46C0-8056-F1FC6415EBD2}" destId="{C31AAD46-F95A-4BB3-A072-614CE6C4B26A}" srcOrd="0" destOrd="0" presId="urn:microsoft.com/office/officeart/2005/8/layout/vList2"/>
    <dgm:cxn modelId="{7C6556F6-2B10-4396-8476-043AC5FB9C2B}" type="presOf" srcId="{9BEC5B79-8765-44D1-94A7-DBA036FCEC51}" destId="{FA05292B-DDDC-4FC1-9E55-A7DA83D3CA00}" srcOrd="0" destOrd="0" presId="urn:microsoft.com/office/officeart/2005/8/layout/vList2"/>
    <dgm:cxn modelId="{F50DFD69-E470-483C-A452-2BBF16176160}" type="presParOf" srcId="{20D2F6A2-EF40-4931-BE12-389C9D1FC8F9}" destId="{FA05292B-DDDC-4FC1-9E55-A7DA83D3CA00}" srcOrd="0" destOrd="0" presId="urn:microsoft.com/office/officeart/2005/8/layout/vList2"/>
    <dgm:cxn modelId="{697478F9-DF7E-442A-8479-7C75E9A62A04}" type="presParOf" srcId="{20D2F6A2-EF40-4931-BE12-389C9D1FC8F9}" destId="{31624C37-2170-42CE-8853-21B3688F6C77}" srcOrd="1" destOrd="0" presId="urn:microsoft.com/office/officeart/2005/8/layout/vList2"/>
    <dgm:cxn modelId="{709C591D-AEF1-42A6-846B-B4F5CE4F1E30}" type="presParOf" srcId="{20D2F6A2-EF40-4931-BE12-389C9D1FC8F9}" destId="{C31AAD46-F95A-4BB3-A072-614CE6C4B26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025451-3393-4F57-8716-FE23964707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BEC5B79-8765-44D1-94A7-DBA036FCEC51}">
      <dgm:prSet/>
      <dgm:spPr/>
      <dgm:t>
        <a:bodyPr/>
        <a:lstStyle/>
        <a:p>
          <a:r>
            <a:rPr lang="en-US" dirty="0">
              <a:solidFill>
                <a:schemeClr val="accent3">
                  <a:lumMod val="25000"/>
                </a:schemeClr>
              </a:solidFill>
            </a:rPr>
            <a:t>Recurrent: Occur with greater than or equal to 50% of UCs in a 20-minute period</a:t>
          </a:r>
        </a:p>
      </dgm:t>
    </dgm:pt>
    <dgm:pt modelId="{CE201D0E-656C-47E4-B289-49E12635490A}" type="parTrans" cxnId="{9D84F618-93DE-48E5-AF03-84B8E8D65A7D}">
      <dgm:prSet/>
      <dgm:spPr/>
      <dgm:t>
        <a:bodyPr/>
        <a:lstStyle/>
        <a:p>
          <a:endParaRPr lang="en-US"/>
        </a:p>
      </dgm:t>
    </dgm:pt>
    <dgm:pt modelId="{D8432622-F3BF-4491-BAE3-63E7E33E1224}" type="sibTrans" cxnId="{9D84F618-93DE-48E5-AF03-84B8E8D65A7D}">
      <dgm:prSet/>
      <dgm:spPr/>
      <dgm:t>
        <a:bodyPr/>
        <a:lstStyle/>
        <a:p>
          <a:endParaRPr lang="en-US"/>
        </a:p>
      </dgm:t>
    </dgm:pt>
    <dgm:pt modelId="{E73114A5-90D2-46C0-8056-F1FC6415EBD2}">
      <dgm:prSet/>
      <dgm:spPr/>
      <dgm:t>
        <a:bodyPr/>
        <a:lstStyle/>
        <a:p>
          <a:r>
            <a:rPr lang="en-US" dirty="0">
              <a:solidFill>
                <a:schemeClr val="accent3">
                  <a:lumMod val="25000"/>
                </a:schemeClr>
              </a:solidFill>
            </a:rPr>
            <a:t>Intermittent:  Occurring with less than 50% of UCs in a 20-minute period</a:t>
          </a:r>
        </a:p>
      </dgm:t>
    </dgm:pt>
    <dgm:pt modelId="{8A762DE3-D698-48AD-8873-AD5AE421D5C6}" type="parTrans" cxnId="{D6E3323C-94CD-4E5B-946A-38B1A419BBDB}">
      <dgm:prSet/>
      <dgm:spPr/>
      <dgm:t>
        <a:bodyPr/>
        <a:lstStyle/>
        <a:p>
          <a:endParaRPr lang="en-US"/>
        </a:p>
      </dgm:t>
    </dgm:pt>
    <dgm:pt modelId="{D11A3ECB-FC42-4504-85CD-655B6E017533}" type="sibTrans" cxnId="{D6E3323C-94CD-4E5B-946A-38B1A419BBDB}">
      <dgm:prSet/>
      <dgm:spPr/>
      <dgm:t>
        <a:bodyPr/>
        <a:lstStyle/>
        <a:p>
          <a:endParaRPr lang="en-US"/>
        </a:p>
      </dgm:t>
    </dgm:pt>
    <dgm:pt modelId="{20D2F6A2-EF40-4931-BE12-389C9D1FC8F9}" type="pres">
      <dgm:prSet presAssocID="{C0025451-3393-4F57-8716-FE2396470762}" presName="linear" presStyleCnt="0">
        <dgm:presLayoutVars>
          <dgm:animLvl val="lvl"/>
          <dgm:resizeHandles val="exact"/>
        </dgm:presLayoutVars>
      </dgm:prSet>
      <dgm:spPr/>
    </dgm:pt>
    <dgm:pt modelId="{FA05292B-DDDC-4FC1-9E55-A7DA83D3CA00}" type="pres">
      <dgm:prSet presAssocID="{9BEC5B79-8765-44D1-94A7-DBA036FCEC51}" presName="parentText" presStyleLbl="node1" presStyleIdx="0" presStyleCnt="2" custLinFactNeighborX="-11250" custLinFactNeighborY="50000">
        <dgm:presLayoutVars>
          <dgm:chMax val="0"/>
          <dgm:bulletEnabled val="1"/>
        </dgm:presLayoutVars>
      </dgm:prSet>
      <dgm:spPr/>
    </dgm:pt>
    <dgm:pt modelId="{31624C37-2170-42CE-8853-21B3688F6C77}" type="pres">
      <dgm:prSet presAssocID="{D8432622-F3BF-4491-BAE3-63E7E33E1224}" presName="spacer" presStyleCnt="0"/>
      <dgm:spPr/>
    </dgm:pt>
    <dgm:pt modelId="{C31AAD46-F95A-4BB3-A072-614CE6C4B26A}" type="pres">
      <dgm:prSet presAssocID="{E73114A5-90D2-46C0-8056-F1FC6415EBD2}" presName="parentText" presStyleLbl="node1" presStyleIdx="1" presStyleCnt="2">
        <dgm:presLayoutVars>
          <dgm:chMax val="0"/>
          <dgm:bulletEnabled val="1"/>
        </dgm:presLayoutVars>
      </dgm:prSet>
      <dgm:spPr/>
    </dgm:pt>
  </dgm:ptLst>
  <dgm:cxnLst>
    <dgm:cxn modelId="{9D84F618-93DE-48E5-AF03-84B8E8D65A7D}" srcId="{C0025451-3393-4F57-8716-FE2396470762}" destId="{9BEC5B79-8765-44D1-94A7-DBA036FCEC51}" srcOrd="0" destOrd="0" parTransId="{CE201D0E-656C-47E4-B289-49E12635490A}" sibTransId="{D8432622-F3BF-4491-BAE3-63E7E33E1224}"/>
    <dgm:cxn modelId="{D6E3323C-94CD-4E5B-946A-38B1A419BBDB}" srcId="{C0025451-3393-4F57-8716-FE2396470762}" destId="{E73114A5-90D2-46C0-8056-F1FC6415EBD2}" srcOrd="1" destOrd="0" parTransId="{8A762DE3-D698-48AD-8873-AD5AE421D5C6}" sibTransId="{D11A3ECB-FC42-4504-85CD-655B6E017533}"/>
    <dgm:cxn modelId="{50165163-A136-4A55-B696-F1706AC06F66}" type="presOf" srcId="{C0025451-3393-4F57-8716-FE2396470762}" destId="{20D2F6A2-EF40-4931-BE12-389C9D1FC8F9}" srcOrd="0" destOrd="0" presId="urn:microsoft.com/office/officeart/2005/8/layout/vList2"/>
    <dgm:cxn modelId="{F0AF5289-8A64-447D-BBB5-5A90F229EBB9}" type="presOf" srcId="{E73114A5-90D2-46C0-8056-F1FC6415EBD2}" destId="{C31AAD46-F95A-4BB3-A072-614CE6C4B26A}" srcOrd="0" destOrd="0" presId="urn:microsoft.com/office/officeart/2005/8/layout/vList2"/>
    <dgm:cxn modelId="{7C6556F6-2B10-4396-8476-043AC5FB9C2B}" type="presOf" srcId="{9BEC5B79-8765-44D1-94A7-DBA036FCEC51}" destId="{FA05292B-DDDC-4FC1-9E55-A7DA83D3CA00}" srcOrd="0" destOrd="0" presId="urn:microsoft.com/office/officeart/2005/8/layout/vList2"/>
    <dgm:cxn modelId="{F50DFD69-E470-483C-A452-2BBF16176160}" type="presParOf" srcId="{20D2F6A2-EF40-4931-BE12-389C9D1FC8F9}" destId="{FA05292B-DDDC-4FC1-9E55-A7DA83D3CA00}" srcOrd="0" destOrd="0" presId="urn:microsoft.com/office/officeart/2005/8/layout/vList2"/>
    <dgm:cxn modelId="{697478F9-DF7E-442A-8479-7C75E9A62A04}" type="presParOf" srcId="{20D2F6A2-EF40-4931-BE12-389C9D1FC8F9}" destId="{31624C37-2170-42CE-8853-21B3688F6C77}" srcOrd="1" destOrd="0" presId="urn:microsoft.com/office/officeart/2005/8/layout/vList2"/>
    <dgm:cxn modelId="{709C591D-AEF1-42A6-846B-B4F5CE4F1E30}" type="presParOf" srcId="{20D2F6A2-EF40-4931-BE12-389C9D1FC8F9}" destId="{C31AAD46-F95A-4BB3-A072-614CE6C4B26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E7D989-359F-4E6D-B4D8-58F2BE75A776}" type="doc">
      <dgm:prSet loTypeId="urn:microsoft.com/office/officeart/2005/8/layout/vList6" loCatId="list" qsTypeId="urn:microsoft.com/office/officeart/2005/8/quickstyle/3d1" qsCatId="3D" csTypeId="urn:microsoft.com/office/officeart/2005/8/colors/colorful5" csCatId="colorful" phldr="1"/>
      <dgm:spPr/>
      <dgm:t>
        <a:bodyPr/>
        <a:lstStyle/>
        <a:p>
          <a:endParaRPr lang="en-US"/>
        </a:p>
      </dgm:t>
    </dgm:pt>
    <dgm:pt modelId="{8E752A4A-CE1C-411A-9B0C-41EC8D1CDBFA}">
      <dgm:prSet phldrT="[Text]" custT="1"/>
      <dgm:spPr/>
      <dgm:t>
        <a:bodyPr/>
        <a:lstStyle/>
        <a:p>
          <a:r>
            <a:rPr lang="en-US" sz="3200"/>
            <a:t>Normal</a:t>
          </a:r>
          <a:endParaRPr lang="en-US" sz="3200" dirty="0"/>
        </a:p>
      </dgm:t>
    </dgm:pt>
    <dgm:pt modelId="{7A1E8890-D0EE-49A4-9900-427A281A2511}" type="parTrans" cxnId="{6FE6B23B-FCCC-4873-B4E1-1D92F7EB5747}">
      <dgm:prSet/>
      <dgm:spPr/>
      <dgm:t>
        <a:bodyPr/>
        <a:lstStyle/>
        <a:p>
          <a:endParaRPr lang="en-US"/>
        </a:p>
      </dgm:t>
    </dgm:pt>
    <dgm:pt modelId="{EA8E610D-41E1-4EAA-9582-4FB90BDA4645}" type="sibTrans" cxnId="{6FE6B23B-FCCC-4873-B4E1-1D92F7EB5747}">
      <dgm:prSet/>
      <dgm:spPr/>
      <dgm:t>
        <a:bodyPr/>
        <a:lstStyle/>
        <a:p>
          <a:endParaRPr lang="en-US"/>
        </a:p>
      </dgm:t>
    </dgm:pt>
    <dgm:pt modelId="{347413F1-4BEA-4894-B3BC-422EF6C3E638}">
      <dgm:prSet phldrT="[Text]" phldr="1"/>
      <dgm:spPr/>
      <dgm:t>
        <a:bodyPr/>
        <a:lstStyle/>
        <a:p>
          <a:endParaRPr lang="en-US" sz="4900" dirty="0"/>
        </a:p>
      </dgm:t>
    </dgm:pt>
    <dgm:pt modelId="{595D8D33-0CA2-4C88-AF77-EE4A740E2D97}" type="parTrans" cxnId="{59949601-8211-4BF0-86BE-5A745DD385B1}">
      <dgm:prSet/>
      <dgm:spPr/>
      <dgm:t>
        <a:bodyPr/>
        <a:lstStyle/>
        <a:p>
          <a:endParaRPr lang="en-US"/>
        </a:p>
      </dgm:t>
    </dgm:pt>
    <dgm:pt modelId="{FC82BE6B-19FC-43E2-8849-CE30B690AD06}" type="sibTrans" cxnId="{59949601-8211-4BF0-86BE-5A745DD385B1}">
      <dgm:prSet/>
      <dgm:spPr/>
      <dgm:t>
        <a:bodyPr/>
        <a:lstStyle/>
        <a:p>
          <a:endParaRPr lang="en-US"/>
        </a:p>
      </dgm:t>
    </dgm:pt>
    <dgm:pt modelId="{F7713BA2-7E33-4678-B947-783F9868D9F8}">
      <dgm:prSet phldrT="[Text]" custT="1"/>
      <dgm:spPr/>
      <dgm:t>
        <a:bodyPr/>
        <a:lstStyle/>
        <a:p>
          <a:pPr algn="l"/>
          <a:r>
            <a:rPr lang="en-US" sz="3200"/>
            <a:t>Tachysystole</a:t>
          </a:r>
          <a:endParaRPr lang="en-US" sz="3200" dirty="0"/>
        </a:p>
      </dgm:t>
    </dgm:pt>
    <dgm:pt modelId="{91CB3079-04A0-4004-AD88-E9C0EABEC9E3}" type="parTrans" cxnId="{50A8D1AB-BF92-4463-AE87-2E91152151B5}">
      <dgm:prSet/>
      <dgm:spPr/>
      <dgm:t>
        <a:bodyPr/>
        <a:lstStyle/>
        <a:p>
          <a:endParaRPr lang="en-US"/>
        </a:p>
      </dgm:t>
    </dgm:pt>
    <dgm:pt modelId="{1288A5FF-041D-468E-B0AC-D794452E25B9}" type="sibTrans" cxnId="{50A8D1AB-BF92-4463-AE87-2E91152151B5}">
      <dgm:prSet/>
      <dgm:spPr/>
      <dgm:t>
        <a:bodyPr/>
        <a:lstStyle/>
        <a:p>
          <a:endParaRPr lang="en-US"/>
        </a:p>
      </dgm:t>
    </dgm:pt>
    <dgm:pt modelId="{0A78CA31-A7A0-41BD-B86A-2E536D49C073}">
      <dgm:prSet phldrT="[Text]" phldr="1"/>
      <dgm:spPr/>
      <dgm:t>
        <a:bodyPr/>
        <a:lstStyle/>
        <a:p>
          <a:endParaRPr lang="en-US" dirty="0"/>
        </a:p>
      </dgm:t>
    </dgm:pt>
    <dgm:pt modelId="{B2B9C4D0-5C1F-418C-89CD-C9FE5B396936}" type="parTrans" cxnId="{68F767D9-F576-428B-9BE4-9700CED50E1F}">
      <dgm:prSet/>
      <dgm:spPr/>
      <dgm:t>
        <a:bodyPr/>
        <a:lstStyle/>
        <a:p>
          <a:endParaRPr lang="en-US"/>
        </a:p>
      </dgm:t>
    </dgm:pt>
    <dgm:pt modelId="{5265B1A7-C722-42C4-AE4E-6504048BDD94}" type="sibTrans" cxnId="{68F767D9-F576-428B-9BE4-9700CED50E1F}">
      <dgm:prSet/>
      <dgm:spPr/>
      <dgm:t>
        <a:bodyPr/>
        <a:lstStyle/>
        <a:p>
          <a:endParaRPr lang="en-US"/>
        </a:p>
      </dgm:t>
    </dgm:pt>
    <dgm:pt modelId="{2D42A661-C8A5-4365-88D3-9B094DF42067}">
      <dgm:prSet phldrT="[Text]" phldr="1"/>
      <dgm:spPr/>
      <dgm:t>
        <a:bodyPr/>
        <a:lstStyle/>
        <a:p>
          <a:endParaRPr lang="en-US" dirty="0"/>
        </a:p>
      </dgm:t>
    </dgm:pt>
    <dgm:pt modelId="{20583D02-CF98-4773-B9C6-CADABC249D71}" type="parTrans" cxnId="{0135CBC6-3768-425C-BBFE-40FB181E5527}">
      <dgm:prSet/>
      <dgm:spPr/>
      <dgm:t>
        <a:bodyPr/>
        <a:lstStyle/>
        <a:p>
          <a:endParaRPr lang="en-US"/>
        </a:p>
      </dgm:t>
    </dgm:pt>
    <dgm:pt modelId="{F58ADB8A-2415-499B-8A87-33CD2DF6C8CE}" type="sibTrans" cxnId="{0135CBC6-3768-425C-BBFE-40FB181E5527}">
      <dgm:prSet/>
      <dgm:spPr/>
      <dgm:t>
        <a:bodyPr/>
        <a:lstStyle/>
        <a:p>
          <a:endParaRPr lang="en-US"/>
        </a:p>
      </dgm:t>
    </dgm:pt>
    <dgm:pt modelId="{F154893A-7CB6-490A-B1ED-573FF2C03B3C}">
      <dgm:prSet/>
      <dgm:spPr/>
      <dgm:t>
        <a:bodyPr/>
        <a:lstStyle/>
        <a:p>
          <a:r>
            <a:rPr lang="en-US" dirty="0"/>
            <a:t>greater than 5 contractions in 10 minutes averaged over a 30-minute window.</a:t>
          </a:r>
        </a:p>
      </dgm:t>
    </dgm:pt>
    <dgm:pt modelId="{A2440450-6402-44AC-AAF0-CC6BEFE6DD88}" type="parTrans" cxnId="{633730B6-7378-428D-83EF-7D1E88F17168}">
      <dgm:prSet/>
      <dgm:spPr/>
      <dgm:t>
        <a:bodyPr/>
        <a:lstStyle/>
        <a:p>
          <a:endParaRPr lang="en-US"/>
        </a:p>
      </dgm:t>
    </dgm:pt>
    <dgm:pt modelId="{34B568C1-BB51-4606-83B6-69B70912C7EC}" type="sibTrans" cxnId="{633730B6-7378-428D-83EF-7D1E88F17168}">
      <dgm:prSet/>
      <dgm:spPr/>
      <dgm:t>
        <a:bodyPr/>
        <a:lstStyle/>
        <a:p>
          <a:endParaRPr lang="en-US"/>
        </a:p>
      </dgm:t>
    </dgm:pt>
    <dgm:pt modelId="{F9F1A3DB-2DA8-48A1-9F42-2C7DBBB28404}">
      <dgm:prSet phldrT="[Text]" custT="1"/>
      <dgm:spPr/>
      <dgm:t>
        <a:bodyPr/>
        <a:lstStyle/>
        <a:p>
          <a:endParaRPr lang="en-US" sz="3200" dirty="0"/>
        </a:p>
      </dgm:t>
    </dgm:pt>
    <dgm:pt modelId="{5400ECD5-05B8-4BB3-AB63-37F7A7665E36}" type="parTrans" cxnId="{19871F8C-EC19-4725-8E87-121B01E1A7DC}">
      <dgm:prSet/>
      <dgm:spPr/>
      <dgm:t>
        <a:bodyPr/>
        <a:lstStyle/>
        <a:p>
          <a:endParaRPr lang="en-US"/>
        </a:p>
      </dgm:t>
    </dgm:pt>
    <dgm:pt modelId="{DB9606DF-32F5-47A8-A052-CC99E3E1E228}" type="sibTrans" cxnId="{19871F8C-EC19-4725-8E87-121B01E1A7DC}">
      <dgm:prSet/>
      <dgm:spPr/>
      <dgm:t>
        <a:bodyPr/>
        <a:lstStyle/>
        <a:p>
          <a:endParaRPr lang="en-US"/>
        </a:p>
      </dgm:t>
    </dgm:pt>
    <dgm:pt modelId="{AE9134C6-C43D-47E6-B0E7-72216A188D37}">
      <dgm:prSet phldrT="[Text]" custT="1"/>
      <dgm:spPr/>
      <dgm:t>
        <a:bodyPr/>
        <a:lstStyle/>
        <a:p>
          <a:r>
            <a:rPr lang="en-US" sz="2400" dirty="0"/>
            <a:t>5 contractions or less in 10 minutes, averaged over a 30-minute </a:t>
          </a:r>
          <a:r>
            <a:rPr lang="en-US" sz="3200" dirty="0"/>
            <a:t>window.</a:t>
          </a:r>
        </a:p>
      </dgm:t>
    </dgm:pt>
    <dgm:pt modelId="{88F663EA-7657-4400-8FCA-24FBCDEBC02A}" type="sibTrans" cxnId="{01870917-3F42-481C-AB3E-58FB4C871002}">
      <dgm:prSet/>
      <dgm:spPr/>
      <dgm:t>
        <a:bodyPr/>
        <a:lstStyle/>
        <a:p>
          <a:endParaRPr lang="en-US"/>
        </a:p>
      </dgm:t>
    </dgm:pt>
    <dgm:pt modelId="{2FAC2F46-5BE3-4E24-8587-4419F74AAB54}" type="parTrans" cxnId="{01870917-3F42-481C-AB3E-58FB4C871002}">
      <dgm:prSet/>
      <dgm:spPr/>
      <dgm:t>
        <a:bodyPr/>
        <a:lstStyle/>
        <a:p>
          <a:endParaRPr lang="en-US"/>
        </a:p>
      </dgm:t>
    </dgm:pt>
    <dgm:pt modelId="{FA9317C0-70D3-4FF6-871B-42E5CD28B28C}" type="pres">
      <dgm:prSet presAssocID="{3DE7D989-359F-4E6D-B4D8-58F2BE75A776}" presName="Name0" presStyleCnt="0">
        <dgm:presLayoutVars>
          <dgm:dir/>
          <dgm:animLvl val="lvl"/>
          <dgm:resizeHandles/>
        </dgm:presLayoutVars>
      </dgm:prSet>
      <dgm:spPr/>
    </dgm:pt>
    <dgm:pt modelId="{1E49AF27-E76A-4FE9-97A7-F54EF813C75E}" type="pres">
      <dgm:prSet presAssocID="{8E752A4A-CE1C-411A-9B0C-41EC8D1CDBFA}" presName="linNode" presStyleCnt="0"/>
      <dgm:spPr/>
    </dgm:pt>
    <dgm:pt modelId="{8CAE7611-4152-4D2C-B8AF-B833464348A0}" type="pres">
      <dgm:prSet presAssocID="{8E752A4A-CE1C-411A-9B0C-41EC8D1CDBFA}" presName="parentShp" presStyleLbl="node1" presStyleIdx="0" presStyleCnt="2" custScaleX="112190" custScaleY="40055" custLinFactNeighborX="-2083" custLinFactNeighborY="2155">
        <dgm:presLayoutVars>
          <dgm:bulletEnabled val="1"/>
        </dgm:presLayoutVars>
      </dgm:prSet>
      <dgm:spPr/>
    </dgm:pt>
    <dgm:pt modelId="{B4DDA961-3415-4AEE-B8CB-26C6870E56AD}" type="pres">
      <dgm:prSet presAssocID="{8E752A4A-CE1C-411A-9B0C-41EC8D1CDBFA}" presName="childShp" presStyleLbl="bgAccFollowNode1" presStyleIdx="0" presStyleCnt="2" custScaleY="50379" custLinFactNeighborX="3878" custLinFactNeighborY="436">
        <dgm:presLayoutVars>
          <dgm:bulletEnabled val="1"/>
        </dgm:presLayoutVars>
      </dgm:prSet>
      <dgm:spPr/>
    </dgm:pt>
    <dgm:pt modelId="{43726B65-3A9C-4B0F-BAEF-A2E810CAD172}" type="pres">
      <dgm:prSet presAssocID="{EA8E610D-41E1-4EAA-9582-4FB90BDA4645}" presName="spacing" presStyleCnt="0"/>
      <dgm:spPr/>
    </dgm:pt>
    <dgm:pt modelId="{876436C7-ACBD-45FD-9C1F-97131D0E758A}" type="pres">
      <dgm:prSet presAssocID="{F7713BA2-7E33-4678-B947-783F9868D9F8}" presName="linNode" presStyleCnt="0"/>
      <dgm:spPr/>
    </dgm:pt>
    <dgm:pt modelId="{710676C5-AAF0-454B-8DFD-333C2F48968D}" type="pres">
      <dgm:prSet presAssocID="{F7713BA2-7E33-4678-B947-783F9868D9F8}" presName="parentShp" presStyleLbl="node1" presStyleIdx="1" presStyleCnt="2" custScaleX="103928" custScaleY="44340" custLinFactNeighborX="-52" custLinFactNeighborY="-23580">
        <dgm:presLayoutVars>
          <dgm:bulletEnabled val="1"/>
        </dgm:presLayoutVars>
      </dgm:prSet>
      <dgm:spPr/>
    </dgm:pt>
    <dgm:pt modelId="{E428E95A-8DE7-4777-B8DD-80B82BD0D4C6}" type="pres">
      <dgm:prSet presAssocID="{F7713BA2-7E33-4678-B947-783F9868D9F8}" presName="childShp" presStyleLbl="bgAccFollowNode1" presStyleIdx="1" presStyleCnt="2" custScaleX="107181" custScaleY="70950" custLinFactNeighborX="-7893" custLinFactNeighborY="-20029">
        <dgm:presLayoutVars>
          <dgm:bulletEnabled val="1"/>
        </dgm:presLayoutVars>
      </dgm:prSet>
      <dgm:spPr/>
    </dgm:pt>
  </dgm:ptLst>
  <dgm:cxnLst>
    <dgm:cxn modelId="{59949601-8211-4BF0-86BE-5A745DD385B1}" srcId="{8E752A4A-CE1C-411A-9B0C-41EC8D1CDBFA}" destId="{347413F1-4BEA-4894-B3BC-422EF6C3E638}" srcOrd="2" destOrd="0" parTransId="{595D8D33-0CA2-4C88-AF77-EE4A740E2D97}" sibTransId="{FC82BE6B-19FC-43E2-8849-CE30B690AD06}"/>
    <dgm:cxn modelId="{5F29D40C-49BF-4437-8327-F448A6F77E81}" type="presOf" srcId="{3DE7D989-359F-4E6D-B4D8-58F2BE75A776}" destId="{FA9317C0-70D3-4FF6-871B-42E5CD28B28C}" srcOrd="0" destOrd="0" presId="urn:microsoft.com/office/officeart/2005/8/layout/vList6"/>
    <dgm:cxn modelId="{DC5CEE11-4E8C-459C-9E38-66CC23BE4D5F}" type="presOf" srcId="{F7713BA2-7E33-4678-B947-783F9868D9F8}" destId="{710676C5-AAF0-454B-8DFD-333C2F48968D}" srcOrd="0" destOrd="0" presId="urn:microsoft.com/office/officeart/2005/8/layout/vList6"/>
    <dgm:cxn modelId="{01870917-3F42-481C-AB3E-58FB4C871002}" srcId="{8E752A4A-CE1C-411A-9B0C-41EC8D1CDBFA}" destId="{AE9134C6-C43D-47E6-B0E7-72216A188D37}" srcOrd="1" destOrd="0" parTransId="{2FAC2F46-5BE3-4E24-8587-4419F74AAB54}" sibTransId="{88F663EA-7657-4400-8FCA-24FBCDEBC02A}"/>
    <dgm:cxn modelId="{422F5F2A-A760-49A0-97DC-16A15EC7389A}" type="presOf" srcId="{2D42A661-C8A5-4365-88D3-9B094DF42067}" destId="{E428E95A-8DE7-4777-B8DD-80B82BD0D4C6}" srcOrd="0" destOrd="2" presId="urn:microsoft.com/office/officeart/2005/8/layout/vList6"/>
    <dgm:cxn modelId="{F3CC3834-B37F-4F78-AF97-2AE2DF85498E}" type="presOf" srcId="{F154893A-7CB6-490A-B1ED-573FF2C03B3C}" destId="{E428E95A-8DE7-4777-B8DD-80B82BD0D4C6}" srcOrd="0" destOrd="1" presId="urn:microsoft.com/office/officeart/2005/8/layout/vList6"/>
    <dgm:cxn modelId="{6FE6B23B-FCCC-4873-B4E1-1D92F7EB5747}" srcId="{3DE7D989-359F-4E6D-B4D8-58F2BE75A776}" destId="{8E752A4A-CE1C-411A-9B0C-41EC8D1CDBFA}" srcOrd="0" destOrd="0" parTransId="{7A1E8890-D0EE-49A4-9900-427A281A2511}" sibTransId="{EA8E610D-41E1-4EAA-9582-4FB90BDA4645}"/>
    <dgm:cxn modelId="{DAD91648-0625-4988-8D87-096B24274DA1}" type="presOf" srcId="{0A78CA31-A7A0-41BD-B86A-2E536D49C073}" destId="{E428E95A-8DE7-4777-B8DD-80B82BD0D4C6}" srcOrd="0" destOrd="0" presId="urn:microsoft.com/office/officeart/2005/8/layout/vList6"/>
    <dgm:cxn modelId="{19871F8C-EC19-4725-8E87-121B01E1A7DC}" srcId="{8E752A4A-CE1C-411A-9B0C-41EC8D1CDBFA}" destId="{F9F1A3DB-2DA8-48A1-9F42-2C7DBBB28404}" srcOrd="0" destOrd="0" parTransId="{5400ECD5-05B8-4BB3-AB63-37F7A7665E36}" sibTransId="{DB9606DF-32F5-47A8-A052-CC99E3E1E228}"/>
    <dgm:cxn modelId="{BA02B58E-220E-460B-B895-0A093402520D}" type="presOf" srcId="{F9F1A3DB-2DA8-48A1-9F42-2C7DBBB28404}" destId="{B4DDA961-3415-4AEE-B8CB-26C6870E56AD}" srcOrd="0" destOrd="0" presId="urn:microsoft.com/office/officeart/2005/8/layout/vList6"/>
    <dgm:cxn modelId="{B12194AB-CBA8-43FD-B9E7-3D3D6DEA5405}" type="presOf" srcId="{8E752A4A-CE1C-411A-9B0C-41EC8D1CDBFA}" destId="{8CAE7611-4152-4D2C-B8AF-B833464348A0}" srcOrd="0" destOrd="0" presId="urn:microsoft.com/office/officeart/2005/8/layout/vList6"/>
    <dgm:cxn modelId="{50A8D1AB-BF92-4463-AE87-2E91152151B5}" srcId="{3DE7D989-359F-4E6D-B4D8-58F2BE75A776}" destId="{F7713BA2-7E33-4678-B947-783F9868D9F8}" srcOrd="1" destOrd="0" parTransId="{91CB3079-04A0-4004-AD88-E9C0EABEC9E3}" sibTransId="{1288A5FF-041D-468E-B0AC-D794452E25B9}"/>
    <dgm:cxn modelId="{BBF208B4-08EC-4107-B15C-E6B87DD54AE5}" type="presOf" srcId="{347413F1-4BEA-4894-B3BC-422EF6C3E638}" destId="{B4DDA961-3415-4AEE-B8CB-26C6870E56AD}" srcOrd="0" destOrd="2" presId="urn:microsoft.com/office/officeart/2005/8/layout/vList6"/>
    <dgm:cxn modelId="{633730B6-7378-428D-83EF-7D1E88F17168}" srcId="{F7713BA2-7E33-4678-B947-783F9868D9F8}" destId="{F154893A-7CB6-490A-B1ED-573FF2C03B3C}" srcOrd="1" destOrd="0" parTransId="{A2440450-6402-44AC-AAF0-CC6BEFE6DD88}" sibTransId="{34B568C1-BB51-4606-83B6-69B70912C7EC}"/>
    <dgm:cxn modelId="{0135CBC6-3768-425C-BBFE-40FB181E5527}" srcId="{F7713BA2-7E33-4678-B947-783F9868D9F8}" destId="{2D42A661-C8A5-4365-88D3-9B094DF42067}" srcOrd="2" destOrd="0" parTransId="{20583D02-CF98-4773-B9C6-CADABC249D71}" sibTransId="{F58ADB8A-2415-499B-8A87-33CD2DF6C8CE}"/>
    <dgm:cxn modelId="{2A9DA6CB-F10E-4F79-8801-AFE7A0313F96}" type="presOf" srcId="{AE9134C6-C43D-47E6-B0E7-72216A188D37}" destId="{B4DDA961-3415-4AEE-B8CB-26C6870E56AD}" srcOrd="0" destOrd="1" presId="urn:microsoft.com/office/officeart/2005/8/layout/vList6"/>
    <dgm:cxn modelId="{68F767D9-F576-428B-9BE4-9700CED50E1F}" srcId="{F7713BA2-7E33-4678-B947-783F9868D9F8}" destId="{0A78CA31-A7A0-41BD-B86A-2E536D49C073}" srcOrd="0" destOrd="0" parTransId="{B2B9C4D0-5C1F-418C-89CD-C9FE5B396936}" sibTransId="{5265B1A7-C722-42C4-AE4E-6504048BDD94}"/>
    <dgm:cxn modelId="{77A72BA5-74DE-43CF-B700-D9774880AEF7}" type="presParOf" srcId="{FA9317C0-70D3-4FF6-871B-42E5CD28B28C}" destId="{1E49AF27-E76A-4FE9-97A7-F54EF813C75E}" srcOrd="0" destOrd="0" presId="urn:microsoft.com/office/officeart/2005/8/layout/vList6"/>
    <dgm:cxn modelId="{6A784BB4-1C07-459D-87B9-814A815B5F4F}" type="presParOf" srcId="{1E49AF27-E76A-4FE9-97A7-F54EF813C75E}" destId="{8CAE7611-4152-4D2C-B8AF-B833464348A0}" srcOrd="0" destOrd="0" presId="urn:microsoft.com/office/officeart/2005/8/layout/vList6"/>
    <dgm:cxn modelId="{36EACE80-0A66-4217-A871-28569DB3BAF3}" type="presParOf" srcId="{1E49AF27-E76A-4FE9-97A7-F54EF813C75E}" destId="{B4DDA961-3415-4AEE-B8CB-26C6870E56AD}" srcOrd="1" destOrd="0" presId="urn:microsoft.com/office/officeart/2005/8/layout/vList6"/>
    <dgm:cxn modelId="{04741B45-6918-419D-A851-22E218CEE884}" type="presParOf" srcId="{FA9317C0-70D3-4FF6-871B-42E5CD28B28C}" destId="{43726B65-3A9C-4B0F-BAEF-A2E810CAD172}" srcOrd="1" destOrd="0" presId="urn:microsoft.com/office/officeart/2005/8/layout/vList6"/>
    <dgm:cxn modelId="{9D227462-F59C-49B9-B127-96B7A1ABDCC3}" type="presParOf" srcId="{FA9317C0-70D3-4FF6-871B-42E5CD28B28C}" destId="{876436C7-ACBD-45FD-9C1F-97131D0E758A}" srcOrd="2" destOrd="0" presId="urn:microsoft.com/office/officeart/2005/8/layout/vList6"/>
    <dgm:cxn modelId="{396B48F4-6AB6-49B5-B91B-17248F21DDF2}" type="presParOf" srcId="{876436C7-ACBD-45FD-9C1F-97131D0E758A}" destId="{710676C5-AAF0-454B-8DFD-333C2F48968D}" srcOrd="0" destOrd="0" presId="urn:microsoft.com/office/officeart/2005/8/layout/vList6"/>
    <dgm:cxn modelId="{4637F536-813E-4332-9C65-985856782DBA}" type="presParOf" srcId="{876436C7-ACBD-45FD-9C1F-97131D0E758A}" destId="{E428E95A-8DE7-4777-B8DD-80B82BD0D4C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4280F-CF2F-45CD-84A4-3656D94C6D32}">
      <dsp:nvSpPr>
        <dsp:cNvPr id="0" name=""/>
        <dsp:cNvSpPr/>
      </dsp:nvSpPr>
      <dsp:spPr>
        <a:xfrm>
          <a:off x="4114799" y="1995270"/>
          <a:ext cx="2911251" cy="505258"/>
        </a:xfrm>
        <a:custGeom>
          <a:avLst/>
          <a:gdLst/>
          <a:ahLst/>
          <a:cxnLst/>
          <a:rect l="0" t="0" r="0" b="0"/>
          <a:pathLst>
            <a:path>
              <a:moveTo>
                <a:pt x="0" y="0"/>
              </a:moveTo>
              <a:lnTo>
                <a:pt x="0" y="252629"/>
              </a:lnTo>
              <a:lnTo>
                <a:pt x="2911251" y="252629"/>
              </a:lnTo>
              <a:lnTo>
                <a:pt x="2911251" y="505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66005-A743-4DE2-BCD8-D30745C8B8F0}">
      <dsp:nvSpPr>
        <dsp:cNvPr id="0" name=""/>
        <dsp:cNvSpPr/>
      </dsp:nvSpPr>
      <dsp:spPr>
        <a:xfrm>
          <a:off x="4069079" y="1995270"/>
          <a:ext cx="91440" cy="505258"/>
        </a:xfrm>
        <a:custGeom>
          <a:avLst/>
          <a:gdLst/>
          <a:ahLst/>
          <a:cxnLst/>
          <a:rect l="0" t="0" r="0" b="0"/>
          <a:pathLst>
            <a:path>
              <a:moveTo>
                <a:pt x="45720" y="0"/>
              </a:moveTo>
              <a:lnTo>
                <a:pt x="45720" y="505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A4981-46FC-459E-B2B3-A51CDF64AEB4}">
      <dsp:nvSpPr>
        <dsp:cNvPr id="0" name=""/>
        <dsp:cNvSpPr/>
      </dsp:nvSpPr>
      <dsp:spPr>
        <a:xfrm>
          <a:off x="1203548" y="1995270"/>
          <a:ext cx="2911251" cy="505258"/>
        </a:xfrm>
        <a:custGeom>
          <a:avLst/>
          <a:gdLst/>
          <a:ahLst/>
          <a:cxnLst/>
          <a:rect l="0" t="0" r="0" b="0"/>
          <a:pathLst>
            <a:path>
              <a:moveTo>
                <a:pt x="2911251" y="0"/>
              </a:moveTo>
              <a:lnTo>
                <a:pt x="2911251" y="252629"/>
              </a:lnTo>
              <a:lnTo>
                <a:pt x="0" y="252629"/>
              </a:lnTo>
              <a:lnTo>
                <a:pt x="0" y="505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928D79-F242-404F-918F-AC7EB2B7ED9D}">
      <dsp:nvSpPr>
        <dsp:cNvPr id="0" name=""/>
        <dsp:cNvSpPr/>
      </dsp:nvSpPr>
      <dsp:spPr>
        <a:xfrm>
          <a:off x="2911803" y="792274"/>
          <a:ext cx="2405992" cy="12029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1" u="none" strike="noStrike" kern="1200"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kern="1200" cap="none" normalizeH="0" baseline="0">
              <a:ln>
                <a:noFill/>
              </a:ln>
              <a:solidFill>
                <a:schemeClr val="tx1"/>
              </a:solidFill>
              <a:effectLst/>
              <a:latin typeface="Arial" charset="0"/>
              <a:cs typeface="Arial" charset="0"/>
            </a:rPr>
            <a:t>Intrapartum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kern="1200" cap="none" normalizeH="0" baseline="0">
              <a:ln>
                <a:noFill/>
              </a:ln>
              <a:solidFill>
                <a:schemeClr val="tx1"/>
              </a:solidFill>
              <a:effectLst/>
              <a:latin typeface="Arial" charset="0"/>
              <a:cs typeface="Arial" charset="0"/>
            </a:rPr>
            <a:t>FHR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kern="1200" cap="none" normalizeH="0" baseline="0">
              <a:ln>
                <a:noFill/>
              </a:ln>
              <a:solidFill>
                <a:schemeClr val="tx1"/>
              </a:solidFill>
              <a:effectLst/>
              <a:latin typeface="Arial" charset="0"/>
              <a:cs typeface="Arial" charset="0"/>
            </a:rPr>
            <a:t>Monitoring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1" u="none" strike="noStrike" kern="1200" cap="none" normalizeH="0" baseline="0">
            <a:ln>
              <a:noFill/>
            </a:ln>
            <a:solidFill>
              <a:schemeClr val="tx1"/>
            </a:solidFill>
            <a:effectLst/>
            <a:latin typeface="Arial" charset="0"/>
            <a:cs typeface="Arial" charset="0"/>
          </a:endParaRPr>
        </a:p>
      </dsp:txBody>
      <dsp:txXfrm>
        <a:off x="2911803" y="792274"/>
        <a:ext cx="2405992" cy="1202996"/>
      </dsp:txXfrm>
    </dsp:sp>
    <dsp:sp modelId="{3452D824-E8E1-41BE-A686-29F5790E56BC}">
      <dsp:nvSpPr>
        <dsp:cNvPr id="0" name=""/>
        <dsp:cNvSpPr/>
      </dsp:nvSpPr>
      <dsp:spPr>
        <a:xfrm>
          <a:off x="552" y="2500529"/>
          <a:ext cx="2405992" cy="12029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kern="1200" cap="none" normalizeH="0" baseline="0">
              <a:ln>
                <a:noFill/>
              </a:ln>
              <a:solidFill>
                <a:schemeClr val="tx1"/>
              </a:solidFill>
              <a:effectLst/>
              <a:latin typeface="Arial" charset="0"/>
              <a:cs typeface="Arial" charset="0"/>
            </a:rPr>
            <a:t>Definition</a:t>
          </a:r>
        </a:p>
      </dsp:txBody>
      <dsp:txXfrm>
        <a:off x="552" y="2500529"/>
        <a:ext cx="2405992" cy="1202996"/>
      </dsp:txXfrm>
    </dsp:sp>
    <dsp:sp modelId="{2AC11B30-BF91-417E-93B4-C02F9AC2914C}">
      <dsp:nvSpPr>
        <dsp:cNvPr id="0" name=""/>
        <dsp:cNvSpPr/>
      </dsp:nvSpPr>
      <dsp:spPr>
        <a:xfrm>
          <a:off x="2911803" y="2500529"/>
          <a:ext cx="2405992" cy="12029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kern="1200" cap="none" normalizeH="0" baseline="0">
              <a:ln>
                <a:noFill/>
              </a:ln>
              <a:solidFill>
                <a:schemeClr val="tx1"/>
              </a:solidFill>
              <a:effectLst/>
              <a:latin typeface="Arial" charset="0"/>
              <a:cs typeface="Arial" charset="0"/>
            </a:rPr>
            <a:t>Interpretation</a:t>
          </a:r>
        </a:p>
      </dsp:txBody>
      <dsp:txXfrm>
        <a:off x="2911803" y="2500529"/>
        <a:ext cx="2405992" cy="1202996"/>
      </dsp:txXfrm>
    </dsp:sp>
    <dsp:sp modelId="{D622FA5A-637B-406C-966F-7915365D787E}">
      <dsp:nvSpPr>
        <dsp:cNvPr id="0" name=""/>
        <dsp:cNvSpPr/>
      </dsp:nvSpPr>
      <dsp:spPr>
        <a:xfrm>
          <a:off x="5823054" y="2500529"/>
          <a:ext cx="2405992" cy="12029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kern="1200" cap="none" normalizeH="0" baseline="0">
              <a:ln>
                <a:noFill/>
              </a:ln>
              <a:solidFill>
                <a:schemeClr val="tx1"/>
              </a:solidFill>
              <a:effectLst/>
              <a:latin typeface="Arial" charset="0"/>
              <a:cs typeface="Arial" charset="0"/>
            </a:rPr>
            <a:t>Management</a:t>
          </a:r>
        </a:p>
      </dsp:txBody>
      <dsp:txXfrm>
        <a:off x="5823054" y="2500529"/>
        <a:ext cx="2405992" cy="1202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5292B-DDDC-4FC1-9E55-A7DA83D3CA00}">
      <dsp:nvSpPr>
        <dsp:cNvPr id="0" name=""/>
        <dsp:cNvSpPr/>
      </dsp:nvSpPr>
      <dsp:spPr>
        <a:xfrm>
          <a:off x="0" y="268001"/>
          <a:ext cx="6019800" cy="1829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solidFill>
                <a:schemeClr val="accent3">
                  <a:lumMod val="25000"/>
                </a:schemeClr>
              </a:solidFill>
            </a:rPr>
            <a:t>Periodic: Occurring with a contraction</a:t>
          </a:r>
        </a:p>
      </dsp:txBody>
      <dsp:txXfrm>
        <a:off x="89327" y="357328"/>
        <a:ext cx="5841146" cy="1651226"/>
      </dsp:txXfrm>
    </dsp:sp>
    <dsp:sp modelId="{C31AAD46-F95A-4BB3-A072-614CE6C4B26A}">
      <dsp:nvSpPr>
        <dsp:cNvPr id="0" name=""/>
        <dsp:cNvSpPr/>
      </dsp:nvSpPr>
      <dsp:spPr>
        <a:xfrm>
          <a:off x="0" y="2164121"/>
          <a:ext cx="6019800" cy="1829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solidFill>
                <a:schemeClr val="accent3">
                  <a:lumMod val="25000"/>
                </a:schemeClr>
              </a:solidFill>
            </a:rPr>
            <a:t>Episodic: Independent of uterine contractions </a:t>
          </a:r>
        </a:p>
      </dsp:txBody>
      <dsp:txXfrm>
        <a:off x="89327" y="2253448"/>
        <a:ext cx="5841146" cy="1651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5292B-DDDC-4FC1-9E55-A7DA83D3CA00}">
      <dsp:nvSpPr>
        <dsp:cNvPr id="0" name=""/>
        <dsp:cNvSpPr/>
      </dsp:nvSpPr>
      <dsp:spPr>
        <a:xfrm>
          <a:off x="0" y="63251"/>
          <a:ext cx="6019800" cy="20346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accent3">
                  <a:lumMod val="25000"/>
                </a:schemeClr>
              </a:solidFill>
            </a:rPr>
            <a:t>Recurrent: Occur with greater than or equal to 50% of UCs in a 20-minute period</a:t>
          </a:r>
        </a:p>
      </dsp:txBody>
      <dsp:txXfrm>
        <a:off x="99322" y="162573"/>
        <a:ext cx="5821156" cy="1835986"/>
      </dsp:txXfrm>
    </dsp:sp>
    <dsp:sp modelId="{C31AAD46-F95A-4BB3-A072-614CE6C4B26A}">
      <dsp:nvSpPr>
        <dsp:cNvPr id="0" name=""/>
        <dsp:cNvSpPr/>
      </dsp:nvSpPr>
      <dsp:spPr>
        <a:xfrm>
          <a:off x="0" y="2151161"/>
          <a:ext cx="6019800" cy="20346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accent3">
                  <a:lumMod val="25000"/>
                </a:schemeClr>
              </a:solidFill>
            </a:rPr>
            <a:t>Intermittent:  Occurring with less than 50% of UCs in a 20-minute period</a:t>
          </a:r>
        </a:p>
      </dsp:txBody>
      <dsp:txXfrm>
        <a:off x="99322" y="2250483"/>
        <a:ext cx="5821156" cy="1835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DA961-3415-4AEE-B8CB-26C6870E56AD}">
      <dsp:nvSpPr>
        <dsp:cNvPr id="0" name=""/>
        <dsp:cNvSpPr/>
      </dsp:nvSpPr>
      <dsp:spPr>
        <a:xfrm>
          <a:off x="3686413" y="27166"/>
          <a:ext cx="4924186" cy="2754908"/>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endParaRPr lang="en-US" sz="3200" kern="1200" dirty="0"/>
        </a:p>
        <a:p>
          <a:pPr marL="228600" lvl="1" indent="-228600" algn="l" defTabSz="1066800">
            <a:lnSpc>
              <a:spcPct val="90000"/>
            </a:lnSpc>
            <a:spcBef>
              <a:spcPct val="0"/>
            </a:spcBef>
            <a:spcAft>
              <a:spcPct val="15000"/>
            </a:spcAft>
            <a:buChar char="•"/>
          </a:pPr>
          <a:r>
            <a:rPr lang="en-US" sz="2400" kern="1200" dirty="0"/>
            <a:t>5 contractions or less in 10 minutes, averaged over a 30-minute </a:t>
          </a:r>
          <a:r>
            <a:rPr lang="en-US" sz="3200" kern="1200" dirty="0"/>
            <a:t>window.</a:t>
          </a:r>
        </a:p>
        <a:p>
          <a:pPr marL="285750" lvl="1" indent="-285750" algn="l" defTabSz="2178050">
            <a:lnSpc>
              <a:spcPct val="90000"/>
            </a:lnSpc>
            <a:spcBef>
              <a:spcPct val="0"/>
            </a:spcBef>
            <a:spcAft>
              <a:spcPct val="15000"/>
            </a:spcAft>
            <a:buChar char="•"/>
          </a:pPr>
          <a:endParaRPr lang="en-US" sz="4900" kern="1200" dirty="0"/>
        </a:p>
      </dsp:txBody>
      <dsp:txXfrm>
        <a:off x="3686413" y="371530"/>
        <a:ext cx="3891096" cy="2066181"/>
      </dsp:txXfrm>
    </dsp:sp>
    <dsp:sp modelId="{8CAE7611-4152-4D2C-B8AF-B833464348A0}">
      <dsp:nvSpPr>
        <dsp:cNvPr id="0" name=""/>
        <dsp:cNvSpPr/>
      </dsp:nvSpPr>
      <dsp:spPr>
        <a:xfrm>
          <a:off x="0" y="403444"/>
          <a:ext cx="3682963" cy="219035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Normal</a:t>
          </a:r>
          <a:endParaRPr lang="en-US" sz="3200" kern="1200" dirty="0"/>
        </a:p>
      </dsp:txBody>
      <dsp:txXfrm>
        <a:off x="106924" y="510368"/>
        <a:ext cx="3469115" cy="1976506"/>
      </dsp:txXfrm>
    </dsp:sp>
    <dsp:sp modelId="{E428E95A-8DE7-4777-B8DD-80B82BD0D4C6}">
      <dsp:nvSpPr>
        <dsp:cNvPr id="0" name=""/>
        <dsp:cNvSpPr/>
      </dsp:nvSpPr>
      <dsp:spPr>
        <a:xfrm>
          <a:off x="3124155" y="2209810"/>
          <a:ext cx="5229124" cy="3879806"/>
        </a:xfrm>
        <a:prstGeom prst="rightArrow">
          <a:avLst>
            <a:gd name="adj1" fmla="val 75000"/>
            <a:gd name="adj2" fmla="val 5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8415" tIns="18415" rIns="18415" bIns="18415" numCol="1" spcCol="1270" anchor="t" anchorCtr="0">
          <a:noAutofit/>
        </a:bodyPr>
        <a:lstStyle/>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r>
            <a:rPr lang="en-US" sz="2900" kern="1200" dirty="0"/>
            <a:t>greater than 5 contractions in 10 minutes averaged over a 30-minute window.</a:t>
          </a:r>
        </a:p>
        <a:p>
          <a:pPr marL="285750" lvl="1" indent="-285750" algn="l" defTabSz="1289050">
            <a:lnSpc>
              <a:spcPct val="90000"/>
            </a:lnSpc>
            <a:spcBef>
              <a:spcPct val="0"/>
            </a:spcBef>
            <a:spcAft>
              <a:spcPct val="15000"/>
            </a:spcAft>
            <a:buChar char="•"/>
          </a:pPr>
          <a:endParaRPr lang="en-US" sz="2900" kern="1200" dirty="0"/>
        </a:p>
      </dsp:txBody>
      <dsp:txXfrm>
        <a:off x="3124155" y="2694786"/>
        <a:ext cx="3774197" cy="2909854"/>
      </dsp:txXfrm>
    </dsp:sp>
    <dsp:sp modelId="{710676C5-AAF0-454B-8DFD-333C2F48968D}">
      <dsp:nvSpPr>
        <dsp:cNvPr id="0" name=""/>
        <dsp:cNvSpPr/>
      </dsp:nvSpPr>
      <dsp:spPr>
        <a:xfrm>
          <a:off x="0" y="2743194"/>
          <a:ext cx="3380278" cy="242467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a:t>Tachysystole</a:t>
          </a:r>
          <a:endParaRPr lang="en-US" sz="3200" kern="1200" dirty="0"/>
        </a:p>
      </dsp:txBody>
      <dsp:txXfrm>
        <a:off x="118363" y="2861557"/>
        <a:ext cx="3143552" cy="2187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2-02-09T19:43:18.1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2-02-09T19:43:19.1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2-02-09T19:43:21.18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19:17.343"/>
    </inkml:context>
    <inkml:brush xml:id="br0">
      <inkml:brushProperty name="width" value="0.05" units="cm"/>
      <inkml:brushProperty name="height" value="0.05" units="cm"/>
      <inkml:brushProperty name="color" value="#E71224"/>
    </inkml:brush>
  </inkml:definitions>
  <inkml:trace contextRef="#ctx0" brushRef="#br0">1545 87 24575,'-24'-2'0,"1"-1"0,-1-1 0,1-1 0,-30-10 0,-4 0 0,-32-2 0,-2 5 0,1 3 0,-153 6 0,141 2 0,-85 3 0,178-1 0,0 0 0,1 1 0,-1 1 0,1-1 0,0 2 0,0-1 0,0 1 0,0 0 0,0 0 0,1 1 0,0 0 0,0 1 0,0-1 0,1 1 0,0 1 0,0-1 0,0 1 0,1 0 0,-8 13 0,-6 13 0,1 1 0,2 1 0,-14 42 0,22-55 0,-89 254 0,66-171 0,-46 184 0,68-250 0,2-8 0,2 1 0,-4 57 0,11 74 0,-4 109 0,-2-239 0,-2 1 0,-11 32 0,8-34 0,2 0 0,-4 44 0,6 387 0,8-246 0,-3-201 0,0 27 0,6 56 0,-3-83 0,0 0 0,1 0 0,1 0 0,0-1 0,1 0 0,14 27 0,12 4 0,1 0 0,2-2 0,67 64 0,-62-66 0,-34-37 0,1 0 0,-1 0 0,1 0 0,0-1 0,0 0 0,1 0 0,-1-1 0,1 0 0,0 0 0,0-1 0,0 0 0,8 1 0,18 2 0,53 1 0,-58-5 0,697 4 0,-404-7 0,-303 2 0,-5 1 0,0-1 0,-1-1 0,17-3 0,-26 4 0,0-1 0,-1 0 0,1 0 0,-1-1 0,0 1 0,1-1 0,-1 1 0,0-1 0,0 0 0,0 0 0,0-1 0,0 1 0,0-1 0,-1 1 0,1-1 0,3-5 0,10-22 0,-1-1 0,-1 0 0,10-37 0,0 3 0,-14 37-1365,-3 4-5461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19:22.131"/>
    </inkml:context>
    <inkml:brush xml:id="br0">
      <inkml:brushProperty name="width" value="0.05" units="cm"/>
      <inkml:brushProperty name="height" value="0.05" units="cm"/>
      <inkml:brushProperty name="color" value="#E71224"/>
    </inkml:brush>
  </inkml:definitions>
  <inkml:trace contextRef="#ctx0" brushRef="#br0">1 0 24575,'16'20'0,"-1"0"0,0 2 0,20 39 0,-22-37 0,54 106 0,40 66 0,-54-99 0,-5 1 0,63 183 0,-95-238 0,81 284 0,-55-175 0,-32-102 0,-2-1 0,-2 1 0,-3 1 0,-1-1 0,-7 62 0,1 9 0,4 441 0,0-553 0,-1 1 0,0 0 0,0-1 0,-1 1 0,0-1 0,-1 0 0,0 0 0,-9 18 0,0-5 0,-32 41 0,20-30 0,20-28-105,1-1 0,-1 0 0,0 1 0,0-2 0,0 1 0,-1 0 0,1-1 0,-1 0 0,0 0 0,0 0 0,0-1 0,-8 3 0,-38 15-6721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19:33.542"/>
    </inkml:context>
    <inkml:brush xml:id="br0">
      <inkml:brushProperty name="width" value="0.05" units="cm"/>
      <inkml:brushProperty name="height" value="0.05" units="cm"/>
      <inkml:brushProperty name="color" value="#E71224"/>
    </inkml:brush>
  </inkml:definitions>
  <inkml:trace contextRef="#ctx0" brushRef="#br0">1087 31 24575,'-1'-1'0,"0"-1"0,1 1 0,-1 0 0,0 0 0,0 0 0,0 0 0,0 0 0,0 0 0,0 0 0,0 0 0,0 0 0,0 1 0,0-1 0,0 0 0,-1 1 0,1-1 0,0 1 0,0-1 0,-1 1 0,1-1 0,0 1 0,-1 0 0,1 0 0,-2 0 0,-39-6 0,39 5 0,-384-4 0,207 8 0,166-2 0,0 0 0,0 1 0,0 1 0,0 0 0,0 1 0,0 0 0,1 2 0,0-1 0,0 1 0,0 1 0,1 1 0,0-1 0,0 2 0,1 0 0,-17 17 0,10-8 0,2 1 0,0 0 0,1 1 0,2 0 0,0 1 0,1 1 0,0 0 0,-9 30 0,7-14 0,5-16 0,1 0 0,1 1 0,1 0 0,1 0 0,-4 45 0,-4 86 0,-1 37 0,15-144 0,1 0 0,9 49 0,-7-74 0,2 0 0,0-1 0,1 0 0,1 0 0,1 0 0,17 30 0,46 71 0,-39-60 0,2-2 0,4-2 0,1-1 0,55 57 0,-75-92 0,2-2 0,1 0 0,0-2 0,1 0 0,1-2 0,1 0 0,0-2 0,54 20 0,0-9 0,1-4 0,101 12 0,-101-19 0,-21-3 0,191 26 0,835-12 0,-1077-25 0,1 0 0,0 0 0,0-1 0,-1 0 0,1-1 0,-1 0 0,1-1 0,17-7 0,-23 8 0,0-1 0,0 0 0,0 0 0,0 0 0,-1-1 0,1 1 0,-1-1 0,0 0 0,0 0 0,-1 0 0,1 0 0,-1 0 0,0-1 0,0 1 0,0-1 0,0 1 0,-1-1 0,0 0 0,1-7 0,4-41 0,-2 1 0,-6-106 0,-2 46 0,4 71 0,-2 0 0,-2 0 0,-18-75 0,15 91 0,-1 0 0,-1 1 0,-1 0 0,-1 1 0,-1 0 0,-1 1 0,-20-27 0,-124-130 0,80 95 0,4 9 0,-3 3 0,-3 4 0,-142-93 0,-72-15 0,98 77 0,163 85 0,0 2 0,-1 2 0,0 0 0,-45-5 0,76 14-35,-8 1-113,0-1 0,1-1 1,-1 0-1,1 0 0,0-1 0,-1 0 1,1-1-1,-13-7 0,5-3-6678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19:46.801"/>
    </inkml:context>
    <inkml:brush xml:id="br0">
      <inkml:brushProperty name="width" value="0.05" units="cm"/>
      <inkml:brushProperty name="height" value="0.05" units="cm"/>
      <inkml:brushProperty name="color" value="#E71224"/>
    </inkml:brush>
  </inkml:definitions>
  <inkml:trace contextRef="#ctx0" brushRef="#br0">946 19 24575,'-546'0'0,"537"1"0,-1-1 0,0 2 0,0-1 0,0 1 0,1 1 0,-1 0 0,1 0 0,0 1 0,0 0 0,0 1 0,0 0 0,-13 10 0,-4 6 0,1 1 0,-32 37 0,6-6 0,41-43 0,1 0 0,-1 1 0,2 0 0,-1 0 0,2 1 0,-1 1 0,2-1 0,0 1 0,0 0 0,-4 14 0,5-4 0,1-1 0,0 0 0,2 1 0,1 0 0,1 34 0,2-25 0,0 0 0,2-1 0,1 1 0,2-1 0,1 0 0,1-1 0,2 0 0,28 56 0,105 139 0,1 1 0,-116-174 0,3-3 0,1-1 0,41 45 0,128 122 0,-138-149 0,-47-50 0,2-1 0,0 0 0,0-1 0,1-1 0,1-1 0,0-1 0,1-1 0,0-1 0,1 0 0,0-2 0,44 8 0,13-2 0,1-5 0,94-1 0,467-9 0,-615 1 0,0-1 0,0-1 0,0-1 0,0-1 0,-1-2 0,0-1 0,0-1 0,-1-1 0,0-1 0,43-26 0,-47 23 0,0 0 0,-1-2 0,26-25 0,-40 34 0,0 0 0,-1 0 0,1 0 0,-1-1 0,-1 0 0,1 0 0,-1 0 0,-1 0 0,0-1 0,0 0 0,0 1 0,2-19 0,-1-34 0,-8-118 0,-2 54 0,7 26 0,-3-74 0,-3 142 0,-2 0 0,-1 1 0,-2-1 0,-1 2 0,-27-53 0,32 69 0,-17-34 0,-2 2 0,-2 0 0,-1 2 0,-70-79 0,76 98 0,-1 2 0,-1 0 0,-1 1 0,-1 1 0,0 1 0,-2 2 0,0 1 0,-1 1 0,-35-13 0,33 20 0,0 1 0,0 1 0,0 2 0,-35-1 0,24 3 0,-66-14 0,-28-10 0,-60-15 0,168 32 0,0 0 0,1-1 0,0-2 0,-47-29 0,70 39-33,-180-109-1299,158 98-5494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21:44.082"/>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693C9-5FD1-4A78-AFD6-C6AE3767B609}" type="datetimeFigureOut">
              <a:rPr lang="en-US" smtClean="0"/>
              <a:t>5/7/23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FBF95-81FE-4F44-9A89-994AE65387B2}" type="slidenum">
              <a:rPr lang="en-US" smtClean="0"/>
              <a:t>‹#›</a:t>
            </a:fld>
            <a:endParaRPr lang="en-US"/>
          </a:p>
        </p:txBody>
      </p:sp>
    </p:spTree>
    <p:extLst>
      <p:ext uri="{BB962C8B-B14F-4D97-AF65-F5344CB8AC3E}">
        <p14:creationId xmlns:p14="http://schemas.microsoft.com/office/powerpoint/2010/main" val="356352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1</a:t>
            </a:fld>
            <a:endParaRPr lang="en-US"/>
          </a:p>
        </p:txBody>
      </p:sp>
    </p:spTree>
    <p:extLst>
      <p:ext uri="{BB962C8B-B14F-4D97-AF65-F5344CB8AC3E}">
        <p14:creationId xmlns:p14="http://schemas.microsoft.com/office/powerpoint/2010/main" val="82478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Variability is described as the push-pull of the two branches of the CNS</a:t>
            </a:r>
          </a:p>
        </p:txBody>
      </p:sp>
      <p:sp>
        <p:nvSpPr>
          <p:cNvPr id="4" name="Slide Number Placeholder 3"/>
          <p:cNvSpPr>
            <a:spLocks noGrp="1"/>
          </p:cNvSpPr>
          <p:nvPr>
            <p:ph type="sldNum" sz="quarter" idx="5"/>
          </p:nvPr>
        </p:nvSpPr>
        <p:spPr/>
        <p:txBody>
          <a:bodyPr/>
          <a:lstStyle/>
          <a:p>
            <a:fld id="{D30FBF95-81FE-4F44-9A89-994AE65387B2}" type="slidenum">
              <a:rPr lang="en-US" smtClean="0"/>
              <a:t>16</a:t>
            </a:fld>
            <a:endParaRPr lang="en-US"/>
          </a:p>
        </p:txBody>
      </p:sp>
    </p:spTree>
    <p:extLst>
      <p:ext uri="{BB962C8B-B14F-4D97-AF65-F5344CB8AC3E}">
        <p14:creationId xmlns:p14="http://schemas.microsoft.com/office/powerpoint/2010/main" val="330420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Fluctuations in the baseline that are:</a:t>
            </a:r>
          </a:p>
        </p:txBody>
      </p:sp>
      <p:sp>
        <p:nvSpPr>
          <p:cNvPr id="4" name="Slide Number Placeholder 3"/>
          <p:cNvSpPr>
            <a:spLocks noGrp="1"/>
          </p:cNvSpPr>
          <p:nvPr>
            <p:ph type="sldNum" sz="quarter" idx="5"/>
          </p:nvPr>
        </p:nvSpPr>
        <p:spPr/>
        <p:txBody>
          <a:bodyPr/>
          <a:lstStyle/>
          <a:p>
            <a:fld id="{D30FBF95-81FE-4F44-9A89-994AE65387B2}" type="slidenum">
              <a:rPr lang="en-US" smtClean="0"/>
              <a:t>17</a:t>
            </a:fld>
            <a:endParaRPr lang="en-US"/>
          </a:p>
        </p:txBody>
      </p:sp>
    </p:spTree>
    <p:extLst>
      <p:ext uri="{BB962C8B-B14F-4D97-AF65-F5344CB8AC3E}">
        <p14:creationId xmlns:p14="http://schemas.microsoft.com/office/powerpoint/2010/main" val="314659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TROFF</a:t>
            </a:r>
          </a:p>
        </p:txBody>
      </p:sp>
      <p:sp>
        <p:nvSpPr>
          <p:cNvPr id="4" name="Slide Number Placeholder 3"/>
          <p:cNvSpPr>
            <a:spLocks noGrp="1"/>
          </p:cNvSpPr>
          <p:nvPr>
            <p:ph type="sldNum" sz="quarter" idx="5"/>
          </p:nvPr>
        </p:nvSpPr>
        <p:spPr/>
        <p:txBody>
          <a:bodyPr/>
          <a:lstStyle/>
          <a:p>
            <a:fld id="{D30FBF95-81FE-4F44-9A89-994AE65387B2}" type="slidenum">
              <a:rPr lang="en-US" smtClean="0"/>
              <a:t>18</a:t>
            </a:fld>
            <a:endParaRPr lang="en-US"/>
          </a:p>
        </p:txBody>
      </p:sp>
    </p:spTree>
    <p:extLst>
      <p:ext uri="{BB962C8B-B14F-4D97-AF65-F5344CB8AC3E}">
        <p14:creationId xmlns:p14="http://schemas.microsoft.com/office/powerpoint/2010/main" val="2981921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Absent variability does not have to be a straight line drawn by a ruler.  There are no peaks and </a:t>
            </a:r>
            <a:r>
              <a:rPr lang="en-US" dirty="0" err="1"/>
              <a:t>troffs</a:t>
            </a:r>
            <a:r>
              <a:rPr lang="en-US" dirty="0"/>
              <a:t>, merely wandering hills and valleys with a smooth appearance</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19</a:t>
            </a:fld>
            <a:endParaRPr lang="en-US"/>
          </a:p>
        </p:txBody>
      </p:sp>
    </p:spTree>
    <p:extLst>
      <p:ext uri="{BB962C8B-B14F-4D97-AF65-F5344CB8AC3E}">
        <p14:creationId xmlns:p14="http://schemas.microsoft.com/office/powerpoint/2010/main" val="3339777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20</a:t>
            </a:fld>
            <a:endParaRPr lang="en-US"/>
          </a:p>
        </p:txBody>
      </p:sp>
    </p:spTree>
    <p:extLst>
      <p:ext uri="{BB962C8B-B14F-4D97-AF65-F5344CB8AC3E}">
        <p14:creationId xmlns:p14="http://schemas.microsoft.com/office/powerpoint/2010/main" val="68704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there are visually apparent fluctuations in the baseline: a good way to determine is to look at the parallel lines that are in increments of 10 beats per minute. Minimal variability is fluctuations are only ½ of the box or less. You are always looking at what characteristics are the majority of those presenting during the time frame you are evaluating. On the right side, there is moderate variability, but the majority of this tracing is minimal</a:t>
            </a:r>
          </a:p>
        </p:txBody>
      </p:sp>
      <p:sp>
        <p:nvSpPr>
          <p:cNvPr id="4" name="Slide Number Placeholder 3"/>
          <p:cNvSpPr>
            <a:spLocks noGrp="1"/>
          </p:cNvSpPr>
          <p:nvPr>
            <p:ph type="sldNum" sz="quarter" idx="5"/>
          </p:nvPr>
        </p:nvSpPr>
        <p:spPr/>
        <p:txBody>
          <a:bodyPr/>
          <a:lstStyle/>
          <a:p>
            <a:fld id="{D30FBF95-81FE-4F44-9A89-994AE65387B2}" type="slidenum">
              <a:rPr lang="en-US" smtClean="0"/>
              <a:t>21</a:t>
            </a:fld>
            <a:endParaRPr lang="en-US"/>
          </a:p>
        </p:txBody>
      </p:sp>
    </p:spTree>
    <p:extLst>
      <p:ext uri="{BB962C8B-B14F-4D97-AF65-F5344CB8AC3E}">
        <p14:creationId xmlns:p14="http://schemas.microsoft.com/office/powerpoint/2010/main" val="2335263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Relatively uncommon, occurring in approximately 2% of FHR tracings. It has a chaotic appearance</a:t>
            </a:r>
          </a:p>
        </p:txBody>
      </p:sp>
      <p:sp>
        <p:nvSpPr>
          <p:cNvPr id="4" name="Slide Number Placeholder 3"/>
          <p:cNvSpPr>
            <a:spLocks noGrp="1"/>
          </p:cNvSpPr>
          <p:nvPr>
            <p:ph type="sldNum" sz="quarter" idx="5"/>
          </p:nvPr>
        </p:nvSpPr>
        <p:spPr/>
        <p:txBody>
          <a:bodyPr/>
          <a:lstStyle/>
          <a:p>
            <a:fld id="{D30FBF95-81FE-4F44-9A89-994AE65387B2}" type="slidenum">
              <a:rPr lang="en-US" smtClean="0"/>
              <a:t>23</a:t>
            </a:fld>
            <a:endParaRPr lang="en-US"/>
          </a:p>
        </p:txBody>
      </p:sp>
    </p:spTree>
    <p:extLst>
      <p:ext uri="{BB962C8B-B14F-4D97-AF65-F5344CB8AC3E}">
        <p14:creationId xmlns:p14="http://schemas.microsoft.com/office/powerpoint/2010/main" val="1947536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chaotic this pattern appears</a:t>
            </a:r>
          </a:p>
        </p:txBody>
      </p:sp>
      <p:sp>
        <p:nvSpPr>
          <p:cNvPr id="4" name="Slide Number Placeholder 3"/>
          <p:cNvSpPr>
            <a:spLocks noGrp="1"/>
          </p:cNvSpPr>
          <p:nvPr>
            <p:ph type="sldNum" sz="quarter" idx="5"/>
          </p:nvPr>
        </p:nvSpPr>
        <p:spPr/>
        <p:txBody>
          <a:bodyPr/>
          <a:lstStyle/>
          <a:p>
            <a:fld id="{D30FBF95-81FE-4F44-9A89-994AE65387B2}" type="slidenum">
              <a:rPr lang="en-US" smtClean="0"/>
              <a:t>24</a:t>
            </a:fld>
            <a:endParaRPr lang="en-US"/>
          </a:p>
        </p:txBody>
      </p:sp>
    </p:spTree>
    <p:extLst>
      <p:ext uri="{BB962C8B-B14F-4D97-AF65-F5344CB8AC3E}">
        <p14:creationId xmlns:p14="http://schemas.microsoft.com/office/powerpoint/2010/main" val="972807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associated with a 2-fold increased risk of neonatal acidosis. Correct pattern with interventions with goal of returning to moderate variability</a:t>
            </a:r>
          </a:p>
        </p:txBody>
      </p:sp>
      <p:sp>
        <p:nvSpPr>
          <p:cNvPr id="4" name="Slide Number Placeholder 3"/>
          <p:cNvSpPr>
            <a:spLocks noGrp="1"/>
          </p:cNvSpPr>
          <p:nvPr>
            <p:ph type="sldNum" sz="quarter" idx="5"/>
          </p:nvPr>
        </p:nvSpPr>
        <p:spPr/>
        <p:txBody>
          <a:bodyPr/>
          <a:lstStyle/>
          <a:p>
            <a:fld id="{D30FBF95-81FE-4F44-9A89-994AE65387B2}" type="slidenum">
              <a:rPr lang="en-US" smtClean="0"/>
              <a:t>25</a:t>
            </a:fld>
            <a:endParaRPr lang="en-US"/>
          </a:p>
        </p:txBody>
      </p:sp>
    </p:spTree>
    <p:extLst>
      <p:ext uri="{BB962C8B-B14F-4D97-AF65-F5344CB8AC3E}">
        <p14:creationId xmlns:p14="http://schemas.microsoft.com/office/powerpoint/2010/main" val="303741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Sinusoidal with very high rate</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27</a:t>
            </a:fld>
            <a:endParaRPr lang="en-US"/>
          </a:p>
        </p:txBody>
      </p:sp>
    </p:spTree>
    <p:extLst>
      <p:ext uri="{BB962C8B-B14F-4D97-AF65-F5344CB8AC3E}">
        <p14:creationId xmlns:p14="http://schemas.microsoft.com/office/powerpoint/2010/main" val="85124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When you think about it, some version of fetal monitoring is performed in almost every setting that someone chooses to deliver</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2</a:t>
            </a:fld>
            <a:endParaRPr lang="en-US"/>
          </a:p>
        </p:txBody>
      </p:sp>
    </p:spTree>
    <p:extLst>
      <p:ext uri="{BB962C8B-B14F-4D97-AF65-F5344CB8AC3E}">
        <p14:creationId xmlns:p14="http://schemas.microsoft.com/office/powerpoint/2010/main" val="1842931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This is the most common cause of sinusoidal patterns. With RH, patient may appear to L&amp;D with this pattern</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28</a:t>
            </a:fld>
            <a:endParaRPr lang="en-US"/>
          </a:p>
        </p:txBody>
      </p:sp>
    </p:spTree>
    <p:extLst>
      <p:ext uri="{BB962C8B-B14F-4D97-AF65-F5344CB8AC3E}">
        <p14:creationId xmlns:p14="http://schemas.microsoft.com/office/powerpoint/2010/main" val="4175409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FBF95-81FE-4F44-9A89-994AE65387B2}" type="slidenum">
              <a:rPr lang="en-US" smtClean="0"/>
              <a:t>29</a:t>
            </a:fld>
            <a:endParaRPr lang="en-US"/>
          </a:p>
        </p:txBody>
      </p:sp>
    </p:spTree>
    <p:extLst>
      <p:ext uri="{BB962C8B-B14F-4D97-AF65-F5344CB8AC3E}">
        <p14:creationId xmlns:p14="http://schemas.microsoft.com/office/powerpoint/2010/main" val="2658544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30</a:t>
            </a:fld>
            <a:endParaRPr lang="en-US"/>
          </a:p>
        </p:txBody>
      </p:sp>
    </p:spTree>
    <p:extLst>
      <p:ext uri="{BB962C8B-B14F-4D97-AF65-F5344CB8AC3E}">
        <p14:creationId xmlns:p14="http://schemas.microsoft.com/office/powerpoint/2010/main" val="245129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31</a:t>
            </a:fld>
            <a:endParaRPr lang="en-US"/>
          </a:p>
        </p:txBody>
      </p:sp>
    </p:spTree>
    <p:extLst>
      <p:ext uri="{BB962C8B-B14F-4D97-AF65-F5344CB8AC3E}">
        <p14:creationId xmlns:p14="http://schemas.microsoft.com/office/powerpoint/2010/main" val="1905440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32</a:t>
            </a:fld>
            <a:endParaRPr lang="en-US"/>
          </a:p>
        </p:txBody>
      </p:sp>
    </p:spTree>
    <p:extLst>
      <p:ext uri="{BB962C8B-B14F-4D97-AF65-F5344CB8AC3E}">
        <p14:creationId xmlns:p14="http://schemas.microsoft.com/office/powerpoint/2010/main" val="2418297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33</a:t>
            </a:fld>
            <a:endParaRPr lang="en-US"/>
          </a:p>
        </p:txBody>
      </p:sp>
    </p:spTree>
    <p:extLst>
      <p:ext uri="{BB962C8B-B14F-4D97-AF65-F5344CB8AC3E}">
        <p14:creationId xmlns:p14="http://schemas.microsoft.com/office/powerpoint/2010/main" val="1695832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 cycle usually lasts 20-40 minutes.  Fetuses between 30-40 weeks have wide variations in % of time spent in sleep-wake states, sometimes one hour</a:t>
            </a:r>
          </a:p>
          <a:p>
            <a:r>
              <a:rPr lang="en-US" dirty="0"/>
              <a:t>Sick: insult before appearing in L&amp;D, reduced oxygen through placenta,</a:t>
            </a:r>
          </a:p>
        </p:txBody>
      </p:sp>
      <p:sp>
        <p:nvSpPr>
          <p:cNvPr id="4" name="Slide Number Placeholder 3"/>
          <p:cNvSpPr>
            <a:spLocks noGrp="1"/>
          </p:cNvSpPr>
          <p:nvPr>
            <p:ph type="sldNum" sz="quarter" idx="5"/>
          </p:nvPr>
        </p:nvSpPr>
        <p:spPr/>
        <p:txBody>
          <a:bodyPr/>
          <a:lstStyle/>
          <a:p>
            <a:fld id="{D30FBF95-81FE-4F44-9A89-994AE65387B2}" type="slidenum">
              <a:rPr lang="en-US" smtClean="0"/>
              <a:t>34</a:t>
            </a:fld>
            <a:endParaRPr lang="en-US"/>
          </a:p>
        </p:txBody>
      </p:sp>
    </p:spTree>
    <p:extLst>
      <p:ext uri="{BB962C8B-B14F-4D97-AF65-F5344CB8AC3E}">
        <p14:creationId xmlns:p14="http://schemas.microsoft.com/office/powerpoint/2010/main" val="3487944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commonly known as 15X15</a:t>
            </a:r>
          </a:p>
        </p:txBody>
      </p:sp>
      <p:sp>
        <p:nvSpPr>
          <p:cNvPr id="4" name="Slide Number Placeholder 3"/>
          <p:cNvSpPr>
            <a:spLocks noGrp="1"/>
          </p:cNvSpPr>
          <p:nvPr>
            <p:ph type="sldNum" sz="quarter" idx="5"/>
          </p:nvPr>
        </p:nvSpPr>
        <p:spPr/>
        <p:txBody>
          <a:bodyPr/>
          <a:lstStyle/>
          <a:p>
            <a:fld id="{D30FBF95-81FE-4F44-9A89-994AE65387B2}" type="slidenum">
              <a:rPr lang="en-US" smtClean="0"/>
              <a:t>35</a:t>
            </a:fld>
            <a:endParaRPr lang="en-US"/>
          </a:p>
        </p:txBody>
      </p:sp>
    </p:spTree>
    <p:extLst>
      <p:ext uri="{BB962C8B-B14F-4D97-AF65-F5344CB8AC3E}">
        <p14:creationId xmlns:p14="http://schemas.microsoft.com/office/powerpoint/2010/main" val="57903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preterm fetus demonstrates 15X15 accelerations, it is abnormal if they revert to 10X10</a:t>
            </a:r>
          </a:p>
        </p:txBody>
      </p:sp>
      <p:sp>
        <p:nvSpPr>
          <p:cNvPr id="4" name="Slide Number Placeholder 3"/>
          <p:cNvSpPr>
            <a:spLocks noGrp="1"/>
          </p:cNvSpPr>
          <p:nvPr>
            <p:ph type="sldNum" sz="quarter" idx="5"/>
          </p:nvPr>
        </p:nvSpPr>
        <p:spPr/>
        <p:txBody>
          <a:bodyPr/>
          <a:lstStyle/>
          <a:p>
            <a:fld id="{D30FBF95-81FE-4F44-9A89-994AE65387B2}" type="slidenum">
              <a:rPr lang="en-US" smtClean="0"/>
              <a:t>36</a:t>
            </a:fld>
            <a:endParaRPr lang="en-US"/>
          </a:p>
        </p:txBody>
      </p:sp>
    </p:spTree>
    <p:extLst>
      <p:ext uri="{BB962C8B-B14F-4D97-AF65-F5344CB8AC3E}">
        <p14:creationId xmlns:p14="http://schemas.microsoft.com/office/powerpoint/2010/main" val="2510049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37</a:t>
            </a:fld>
            <a:endParaRPr lang="en-US"/>
          </a:p>
        </p:txBody>
      </p:sp>
    </p:spTree>
    <p:extLst>
      <p:ext uri="{BB962C8B-B14F-4D97-AF65-F5344CB8AC3E}">
        <p14:creationId xmlns:p14="http://schemas.microsoft.com/office/powerpoint/2010/main" val="335703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Even though FM has been extensively studied, and standardized terminology has been implemented to make analysis objective, it is still extremely unreliable in predicting or diagnosing injury.</a:t>
            </a:r>
          </a:p>
          <a:p>
            <a:r>
              <a:rPr lang="en-US" dirty="0"/>
              <a:t>Continuous EFM is not effective in improving outcomes in healthy women with uncomplicated pregnancies. EFM has become STANDARD PRACTICE.</a:t>
            </a:r>
          </a:p>
          <a:p>
            <a:r>
              <a:rPr lang="en-US" dirty="0"/>
              <a:t>EFM reduces neonatal morbidity and mortality, but increases cesarean rates and operative vaginal delivery including maternal morbidity. </a:t>
            </a:r>
          </a:p>
          <a:p>
            <a:r>
              <a:rPr lang="en-US" dirty="0"/>
              <a:t>No clear answer: institutional standards and policies must be followed: perhaps more IA in appropriate patient, fear of litigation.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3</a:t>
            </a:fld>
            <a:endParaRPr lang="en-US"/>
          </a:p>
        </p:txBody>
      </p:sp>
    </p:spTree>
    <p:extLst>
      <p:ext uri="{BB962C8B-B14F-4D97-AF65-F5344CB8AC3E}">
        <p14:creationId xmlns:p14="http://schemas.microsoft.com/office/powerpoint/2010/main" val="2612361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38</a:t>
            </a:fld>
            <a:endParaRPr lang="en-US"/>
          </a:p>
        </p:txBody>
      </p:sp>
    </p:spTree>
    <p:extLst>
      <p:ext uri="{BB962C8B-B14F-4D97-AF65-F5344CB8AC3E}">
        <p14:creationId xmlns:p14="http://schemas.microsoft.com/office/powerpoint/2010/main" val="3339165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decelerations do not have to be this obvious.  They can be very subtle and still be concerning for utero-placental insufficiency</a:t>
            </a:r>
          </a:p>
        </p:txBody>
      </p:sp>
      <p:sp>
        <p:nvSpPr>
          <p:cNvPr id="4" name="Slide Number Placeholder 3"/>
          <p:cNvSpPr>
            <a:spLocks noGrp="1"/>
          </p:cNvSpPr>
          <p:nvPr>
            <p:ph type="sldNum" sz="quarter" idx="5"/>
          </p:nvPr>
        </p:nvSpPr>
        <p:spPr/>
        <p:txBody>
          <a:bodyPr/>
          <a:lstStyle/>
          <a:p>
            <a:fld id="{D30FBF95-81FE-4F44-9A89-994AE65387B2}" type="slidenum">
              <a:rPr lang="en-US" smtClean="0"/>
              <a:t>40</a:t>
            </a:fld>
            <a:endParaRPr lang="en-US"/>
          </a:p>
        </p:txBody>
      </p:sp>
    </p:spTree>
    <p:extLst>
      <p:ext uri="{BB962C8B-B14F-4D97-AF65-F5344CB8AC3E}">
        <p14:creationId xmlns:p14="http://schemas.microsoft.com/office/powerpoint/2010/main" val="3596205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this patient is pushing. This tracing needs to be adjusted so there are no blank areas, and have a pulse oximeter placed to ensure you are recording FHR. Many unexpected neonatal poor outcomes have resulted in the nurse inadvertently monitoring the maternal pulse instead of the FHR. A pulse oximeter is recommended for 2</a:t>
            </a:r>
            <a:r>
              <a:rPr lang="en-US" baseline="30000" dirty="0"/>
              <a:t>nd</a:t>
            </a:r>
            <a:r>
              <a:rPr lang="en-US" dirty="0"/>
              <a:t> stage in particular.</a:t>
            </a:r>
          </a:p>
        </p:txBody>
      </p:sp>
      <p:sp>
        <p:nvSpPr>
          <p:cNvPr id="4" name="Slide Number Placeholder 3"/>
          <p:cNvSpPr>
            <a:spLocks noGrp="1"/>
          </p:cNvSpPr>
          <p:nvPr>
            <p:ph type="sldNum" sz="quarter" idx="5"/>
          </p:nvPr>
        </p:nvSpPr>
        <p:spPr/>
        <p:txBody>
          <a:bodyPr/>
          <a:lstStyle/>
          <a:p>
            <a:fld id="{D30FBF95-81FE-4F44-9A89-994AE65387B2}" type="slidenum">
              <a:rPr lang="en-US" smtClean="0"/>
              <a:t>41</a:t>
            </a:fld>
            <a:endParaRPr lang="en-US"/>
          </a:p>
        </p:txBody>
      </p:sp>
    </p:spTree>
    <p:extLst>
      <p:ext uri="{BB962C8B-B14F-4D97-AF65-F5344CB8AC3E}">
        <p14:creationId xmlns:p14="http://schemas.microsoft.com/office/powerpoint/2010/main" val="3804970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tracing does not meet exact criteria per definition, but overall appearance is of early decelerations.</a:t>
            </a:r>
          </a:p>
          <a:p>
            <a:r>
              <a:rPr lang="en-US" dirty="0"/>
              <a:t>Not every tracing will exactly fit the NICHD definitions: </a:t>
            </a:r>
          </a:p>
        </p:txBody>
      </p:sp>
      <p:sp>
        <p:nvSpPr>
          <p:cNvPr id="4" name="Slide Number Placeholder 3"/>
          <p:cNvSpPr>
            <a:spLocks noGrp="1"/>
          </p:cNvSpPr>
          <p:nvPr>
            <p:ph type="sldNum" sz="quarter" idx="5"/>
          </p:nvPr>
        </p:nvSpPr>
        <p:spPr/>
        <p:txBody>
          <a:bodyPr/>
          <a:lstStyle/>
          <a:p>
            <a:fld id="{D30FBF95-81FE-4F44-9A89-994AE65387B2}" type="slidenum">
              <a:rPr lang="en-US" smtClean="0"/>
              <a:t>45</a:t>
            </a:fld>
            <a:endParaRPr lang="en-US"/>
          </a:p>
        </p:txBody>
      </p:sp>
    </p:spTree>
    <p:extLst>
      <p:ext uri="{BB962C8B-B14F-4D97-AF65-F5344CB8AC3E}">
        <p14:creationId xmlns:p14="http://schemas.microsoft.com/office/powerpoint/2010/main" val="3711704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Variables are very common: seen in just about every labor at some point, particularly in 2</a:t>
            </a:r>
            <a:r>
              <a:rPr lang="en-US" baseline="30000" dirty="0"/>
              <a:t>nd</a:t>
            </a:r>
            <a:r>
              <a:rPr lang="en-US" dirty="0"/>
              <a:t> stage</a:t>
            </a:r>
          </a:p>
        </p:txBody>
      </p:sp>
      <p:sp>
        <p:nvSpPr>
          <p:cNvPr id="4" name="Slide Number Placeholder 3"/>
          <p:cNvSpPr>
            <a:spLocks noGrp="1"/>
          </p:cNvSpPr>
          <p:nvPr>
            <p:ph type="sldNum" sz="quarter" idx="5"/>
          </p:nvPr>
        </p:nvSpPr>
        <p:spPr/>
        <p:txBody>
          <a:bodyPr/>
          <a:lstStyle/>
          <a:p>
            <a:fld id="{D30FBF95-81FE-4F44-9A89-994AE65387B2}" type="slidenum">
              <a:rPr lang="en-US" smtClean="0"/>
              <a:t>46</a:t>
            </a:fld>
            <a:endParaRPr lang="en-US"/>
          </a:p>
        </p:txBody>
      </p:sp>
    </p:spTree>
    <p:extLst>
      <p:ext uri="{BB962C8B-B14F-4D97-AF65-F5344CB8AC3E}">
        <p14:creationId xmlns:p14="http://schemas.microsoft.com/office/powerpoint/2010/main" val="2700283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FBF95-81FE-4F44-9A89-994AE65387B2}" type="slidenum">
              <a:rPr lang="en-US" smtClean="0"/>
              <a:t>50</a:t>
            </a:fld>
            <a:endParaRPr lang="en-US"/>
          </a:p>
        </p:txBody>
      </p:sp>
    </p:spTree>
    <p:extLst>
      <p:ext uri="{BB962C8B-B14F-4D97-AF65-F5344CB8AC3E}">
        <p14:creationId xmlns:p14="http://schemas.microsoft.com/office/powerpoint/2010/main" val="860947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terminology REPETITIVE has been eliminated but it is still utilized frequently.</a:t>
            </a:r>
          </a:p>
        </p:txBody>
      </p:sp>
      <p:sp>
        <p:nvSpPr>
          <p:cNvPr id="4" name="Slide Number Placeholder 3"/>
          <p:cNvSpPr>
            <a:spLocks noGrp="1"/>
          </p:cNvSpPr>
          <p:nvPr>
            <p:ph type="sldNum" sz="quarter" idx="5"/>
          </p:nvPr>
        </p:nvSpPr>
        <p:spPr/>
        <p:txBody>
          <a:bodyPr/>
          <a:lstStyle/>
          <a:p>
            <a:fld id="{D30FBF95-81FE-4F44-9A89-994AE65387B2}" type="slidenum">
              <a:rPr lang="en-US" smtClean="0"/>
              <a:t>54</a:t>
            </a:fld>
            <a:endParaRPr lang="en-US"/>
          </a:p>
        </p:txBody>
      </p:sp>
    </p:spTree>
    <p:extLst>
      <p:ext uri="{BB962C8B-B14F-4D97-AF65-F5344CB8AC3E}">
        <p14:creationId xmlns:p14="http://schemas.microsoft.com/office/powerpoint/2010/main" val="3149273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Discuss discontinuation of Phillips FSE due to injury claims. FSE can be placed on cervix and record maternal HR. Story of demise with maternal tachycardia. FSE should only be used if unable to trace with external device.</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56</a:t>
            </a:fld>
            <a:endParaRPr lang="en-US"/>
          </a:p>
        </p:txBody>
      </p:sp>
    </p:spTree>
    <p:extLst>
      <p:ext uri="{BB962C8B-B14F-4D97-AF65-F5344CB8AC3E}">
        <p14:creationId xmlns:p14="http://schemas.microsoft.com/office/powerpoint/2010/main" val="1123216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Many nurses do not know how to calculate MVU’s and utilize the software in their fetal monitoring system: it auto-generates the number. Important for nurses to understand how it is obtained.</a:t>
            </a:r>
          </a:p>
          <a:p>
            <a:r>
              <a:rPr lang="en-US" dirty="0"/>
              <a:t>This tracing may demonstrate tachysystole, but it is utilized merely for education purposes</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61</a:t>
            </a:fld>
            <a:endParaRPr lang="en-US"/>
          </a:p>
        </p:txBody>
      </p:sp>
    </p:spTree>
    <p:extLst>
      <p:ext uri="{BB962C8B-B14F-4D97-AF65-F5344CB8AC3E}">
        <p14:creationId xmlns:p14="http://schemas.microsoft.com/office/powerpoint/2010/main" val="3916946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63</a:t>
            </a:fld>
            <a:endParaRPr lang="en-US"/>
          </a:p>
        </p:txBody>
      </p:sp>
    </p:spTree>
    <p:extLst>
      <p:ext uri="{BB962C8B-B14F-4D97-AF65-F5344CB8AC3E}">
        <p14:creationId xmlns:p14="http://schemas.microsoft.com/office/powerpoint/2010/main" val="332778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1997 NICHD sponsored worship to develop standardized common language; purpose to reduced miscommunication between providers: Must be OBJECTIVE: different reviewers come to same conclusion</a:t>
            </a:r>
          </a:p>
          <a:p>
            <a:r>
              <a:rPr lang="en-US" dirty="0"/>
              <a:t>2008 ACOG &amp; AWHONN reviewed definitions and need for standardized system for interpretation of intrapartum tracings: added terminology for excessive uterine activity and adoption of the 3 tiered system</a:t>
            </a:r>
          </a:p>
        </p:txBody>
      </p:sp>
      <p:sp>
        <p:nvSpPr>
          <p:cNvPr id="4" name="Slide Number Placeholder 3"/>
          <p:cNvSpPr>
            <a:spLocks noGrp="1"/>
          </p:cNvSpPr>
          <p:nvPr>
            <p:ph type="sldNum" sz="quarter" idx="5"/>
          </p:nvPr>
        </p:nvSpPr>
        <p:spPr/>
        <p:txBody>
          <a:bodyPr/>
          <a:lstStyle/>
          <a:p>
            <a:fld id="{D30FBF95-81FE-4F44-9A89-994AE65387B2}" type="slidenum">
              <a:rPr lang="en-US" smtClean="0"/>
              <a:t>6</a:t>
            </a:fld>
            <a:endParaRPr lang="en-US"/>
          </a:p>
        </p:txBody>
      </p:sp>
    </p:spTree>
    <p:extLst>
      <p:ext uri="{BB962C8B-B14F-4D97-AF65-F5344CB8AC3E}">
        <p14:creationId xmlns:p14="http://schemas.microsoft.com/office/powerpoint/2010/main" val="3989589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Stimulated: miso/cervidil/foley balloon, Pitocin</a:t>
            </a:r>
          </a:p>
        </p:txBody>
      </p:sp>
      <p:sp>
        <p:nvSpPr>
          <p:cNvPr id="4" name="Slide Number Placeholder 3"/>
          <p:cNvSpPr>
            <a:spLocks noGrp="1"/>
          </p:cNvSpPr>
          <p:nvPr>
            <p:ph type="sldNum" sz="quarter" idx="5"/>
          </p:nvPr>
        </p:nvSpPr>
        <p:spPr/>
        <p:txBody>
          <a:bodyPr/>
          <a:lstStyle/>
          <a:p>
            <a:fld id="{D30FBF95-81FE-4F44-9A89-994AE65387B2}" type="slidenum">
              <a:rPr lang="en-US" smtClean="0"/>
              <a:t>64</a:t>
            </a:fld>
            <a:endParaRPr lang="en-US"/>
          </a:p>
        </p:txBody>
      </p:sp>
    </p:spTree>
    <p:extLst>
      <p:ext uri="{BB962C8B-B14F-4D97-AF65-F5344CB8AC3E}">
        <p14:creationId xmlns:p14="http://schemas.microsoft.com/office/powerpoint/2010/main" val="4167303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Perform interventions to decrease contraction frequency and to maximize oxygenation and placental perfusion.</a:t>
            </a:r>
          </a:p>
          <a:p>
            <a:r>
              <a:rPr lang="en-US" dirty="0"/>
              <a:t>Nurses have own independent license and must follow hospital policy even if providers says differently. Talk about provider saying “leave pit on; she needs to be delivered”</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65</a:t>
            </a:fld>
            <a:endParaRPr lang="en-US"/>
          </a:p>
        </p:txBody>
      </p:sp>
    </p:spTree>
    <p:extLst>
      <p:ext uri="{BB962C8B-B14F-4D97-AF65-F5344CB8AC3E}">
        <p14:creationId xmlns:p14="http://schemas.microsoft.com/office/powerpoint/2010/main" val="4142805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this tracing carefully: This patient has 6 contractions in 9 minutes. Look on the left side where there is moderate variability. Many fetuses cannot maintain moderate variability with too frequent contractions.  There is insufficient time to re-perfuse the intervillous space in the placenta and eventually the fetus can no longer compensate.</a:t>
            </a:r>
          </a:p>
        </p:txBody>
      </p:sp>
      <p:sp>
        <p:nvSpPr>
          <p:cNvPr id="4" name="Slide Number Placeholder 3"/>
          <p:cNvSpPr>
            <a:spLocks noGrp="1"/>
          </p:cNvSpPr>
          <p:nvPr>
            <p:ph type="sldNum" sz="quarter" idx="5"/>
          </p:nvPr>
        </p:nvSpPr>
        <p:spPr/>
        <p:txBody>
          <a:bodyPr/>
          <a:lstStyle/>
          <a:p>
            <a:fld id="{D30FBF95-81FE-4F44-9A89-994AE65387B2}" type="slidenum">
              <a:rPr lang="en-US" smtClean="0"/>
              <a:t>66</a:t>
            </a:fld>
            <a:endParaRPr lang="en-US"/>
          </a:p>
        </p:txBody>
      </p:sp>
    </p:spTree>
    <p:extLst>
      <p:ext uri="{BB962C8B-B14F-4D97-AF65-F5344CB8AC3E}">
        <p14:creationId xmlns:p14="http://schemas.microsoft.com/office/powerpoint/2010/main" val="3227134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Inadequate relaxation in between contractions. Need minimum of 60 seconds between</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67</a:t>
            </a:fld>
            <a:endParaRPr lang="en-US"/>
          </a:p>
        </p:txBody>
      </p:sp>
    </p:spTree>
    <p:extLst>
      <p:ext uri="{BB962C8B-B14F-4D97-AF65-F5344CB8AC3E}">
        <p14:creationId xmlns:p14="http://schemas.microsoft.com/office/powerpoint/2010/main" val="1384615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Baroreceptors: Protective stretch receptors located in carotid arteries in fetus: Effect fetal blood pressure: involved in variable decelerations</a:t>
            </a:r>
          </a:p>
          <a:p>
            <a:r>
              <a:rPr lang="en-US" dirty="0"/>
              <a:t>Chemoreceptors: regulate respiratory activity and control circulation by responding to change in acid-base balance;  acts to slow fetal heart rate and involved in decelerations</a:t>
            </a:r>
          </a:p>
        </p:txBody>
      </p:sp>
      <p:sp>
        <p:nvSpPr>
          <p:cNvPr id="4" name="Slide Number Placeholder 3"/>
          <p:cNvSpPr>
            <a:spLocks noGrp="1"/>
          </p:cNvSpPr>
          <p:nvPr>
            <p:ph type="sldNum" sz="quarter" idx="5"/>
          </p:nvPr>
        </p:nvSpPr>
        <p:spPr/>
        <p:txBody>
          <a:bodyPr/>
          <a:lstStyle/>
          <a:p>
            <a:fld id="{D30FBF95-81FE-4F44-9A89-994AE65387B2}" type="slidenum">
              <a:rPr lang="en-US" smtClean="0"/>
              <a:t>68</a:t>
            </a:fld>
            <a:endParaRPr lang="en-US"/>
          </a:p>
        </p:txBody>
      </p:sp>
    </p:spTree>
    <p:extLst>
      <p:ext uri="{BB962C8B-B14F-4D97-AF65-F5344CB8AC3E}">
        <p14:creationId xmlns:p14="http://schemas.microsoft.com/office/powerpoint/2010/main" val="3257987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intervillous space: Maternal blood reaches the intervillous space of the placenta via uteroplacental spiral arteries.</a:t>
            </a:r>
          </a:p>
          <a:p>
            <a:r>
              <a:rPr lang="en-US" dirty="0"/>
              <a:t>Maternal blood pressure propels the blood, bathing the fetal chorionic villi allowing for exchange of gases.</a:t>
            </a:r>
          </a:p>
          <a:p>
            <a:r>
              <a:rPr lang="en-US" dirty="0"/>
              <a:t>Fetal oxygenation depends on well-oxygenated maternal blood flow to placenta.</a:t>
            </a:r>
          </a:p>
          <a:p>
            <a:r>
              <a:rPr lang="en-US" dirty="0"/>
              <a:t>Discuss epidural/transient hypotension, asthma, CHF, severe anemia</a:t>
            </a:r>
          </a:p>
        </p:txBody>
      </p:sp>
      <p:sp>
        <p:nvSpPr>
          <p:cNvPr id="4" name="Slide Number Placeholder 3"/>
          <p:cNvSpPr>
            <a:spLocks noGrp="1"/>
          </p:cNvSpPr>
          <p:nvPr>
            <p:ph type="sldNum" sz="quarter" idx="5"/>
          </p:nvPr>
        </p:nvSpPr>
        <p:spPr/>
        <p:txBody>
          <a:bodyPr/>
          <a:lstStyle/>
          <a:p>
            <a:fld id="{D30FBF95-81FE-4F44-9A89-994AE65387B2}" type="slidenum">
              <a:rPr lang="en-US" smtClean="0"/>
              <a:t>70</a:t>
            </a:fld>
            <a:endParaRPr lang="en-US"/>
          </a:p>
        </p:txBody>
      </p:sp>
    </p:spTree>
    <p:extLst>
      <p:ext uri="{BB962C8B-B14F-4D97-AF65-F5344CB8AC3E}">
        <p14:creationId xmlns:p14="http://schemas.microsoft.com/office/powerpoint/2010/main" val="3864988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Accelerations can be obtained via scalp stimulation or vibro-acoustic stimulation, but never during a deceleration: only in the baseline</a:t>
            </a:r>
          </a:p>
        </p:txBody>
      </p:sp>
      <p:sp>
        <p:nvSpPr>
          <p:cNvPr id="4" name="Slide Number Placeholder 3"/>
          <p:cNvSpPr>
            <a:spLocks noGrp="1"/>
          </p:cNvSpPr>
          <p:nvPr>
            <p:ph type="sldNum" sz="quarter" idx="5"/>
          </p:nvPr>
        </p:nvSpPr>
        <p:spPr/>
        <p:txBody>
          <a:bodyPr/>
          <a:lstStyle/>
          <a:p>
            <a:fld id="{D30FBF95-81FE-4F44-9A89-994AE65387B2}" type="slidenum">
              <a:rPr lang="en-US" smtClean="0"/>
              <a:t>71</a:t>
            </a:fld>
            <a:endParaRPr lang="en-US"/>
          </a:p>
        </p:txBody>
      </p:sp>
    </p:spTree>
    <p:extLst>
      <p:ext uri="{BB962C8B-B14F-4D97-AF65-F5344CB8AC3E}">
        <p14:creationId xmlns:p14="http://schemas.microsoft.com/office/powerpoint/2010/main" val="4044876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It is only a screening tool</a:t>
            </a:r>
          </a:p>
        </p:txBody>
      </p:sp>
      <p:sp>
        <p:nvSpPr>
          <p:cNvPr id="4" name="Slide Number Placeholder 3"/>
          <p:cNvSpPr>
            <a:spLocks noGrp="1"/>
          </p:cNvSpPr>
          <p:nvPr>
            <p:ph type="sldNum" sz="quarter" idx="5"/>
          </p:nvPr>
        </p:nvSpPr>
        <p:spPr/>
        <p:txBody>
          <a:bodyPr/>
          <a:lstStyle/>
          <a:p>
            <a:fld id="{D30FBF95-81FE-4F44-9A89-994AE65387B2}" type="slidenum">
              <a:rPr lang="en-US" smtClean="0"/>
              <a:t>72</a:t>
            </a:fld>
            <a:endParaRPr lang="en-US"/>
          </a:p>
        </p:txBody>
      </p:sp>
    </p:spTree>
    <p:extLst>
      <p:ext uri="{BB962C8B-B14F-4D97-AF65-F5344CB8AC3E}">
        <p14:creationId xmlns:p14="http://schemas.microsoft.com/office/powerpoint/2010/main" val="1747890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2008 NICHD guidelines suggest a 3 tiered system for interpretation of FHR patterns</a:t>
            </a:r>
          </a:p>
        </p:txBody>
      </p:sp>
      <p:sp>
        <p:nvSpPr>
          <p:cNvPr id="4" name="Slide Number Placeholder 3"/>
          <p:cNvSpPr>
            <a:spLocks noGrp="1"/>
          </p:cNvSpPr>
          <p:nvPr>
            <p:ph type="sldNum" sz="quarter" idx="5"/>
          </p:nvPr>
        </p:nvSpPr>
        <p:spPr/>
        <p:txBody>
          <a:bodyPr/>
          <a:lstStyle/>
          <a:p>
            <a:fld id="{D30FBF95-81FE-4F44-9A89-994AE65387B2}" type="slidenum">
              <a:rPr lang="en-US" smtClean="0"/>
              <a:t>73</a:t>
            </a:fld>
            <a:endParaRPr lang="en-US"/>
          </a:p>
        </p:txBody>
      </p:sp>
    </p:spTree>
    <p:extLst>
      <p:ext uri="{BB962C8B-B14F-4D97-AF65-F5344CB8AC3E}">
        <p14:creationId xmlns:p14="http://schemas.microsoft.com/office/powerpoint/2010/main" val="228831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FBF95-81FE-4F44-9A89-994AE65387B2}" type="slidenum">
              <a:rPr lang="en-US" smtClean="0"/>
              <a:t>74</a:t>
            </a:fld>
            <a:endParaRPr lang="en-US"/>
          </a:p>
        </p:txBody>
      </p:sp>
    </p:spTree>
    <p:extLst>
      <p:ext uri="{BB962C8B-B14F-4D97-AF65-F5344CB8AC3E}">
        <p14:creationId xmlns:p14="http://schemas.microsoft.com/office/powerpoint/2010/main" val="164292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Changes or trends over time: gets ignored?</a:t>
            </a:r>
          </a:p>
          <a:p>
            <a:r>
              <a:rPr lang="en-US" dirty="0"/>
              <a:t>Baseline changes from 120-160 may indicate infection</a:t>
            </a:r>
          </a:p>
          <a:p>
            <a:r>
              <a:rPr lang="en-US" dirty="0"/>
              <a:t>Changes in variability from mostly moderate to minimum</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7</a:t>
            </a:fld>
            <a:endParaRPr lang="en-US"/>
          </a:p>
        </p:txBody>
      </p:sp>
    </p:spTree>
    <p:extLst>
      <p:ext uri="{BB962C8B-B14F-4D97-AF65-F5344CB8AC3E}">
        <p14:creationId xmlns:p14="http://schemas.microsoft.com/office/powerpoint/2010/main" val="3228210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Moderate variability with accelerations and no decelerations</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76</a:t>
            </a:fld>
            <a:endParaRPr lang="en-US"/>
          </a:p>
        </p:txBody>
      </p:sp>
    </p:spTree>
    <p:extLst>
      <p:ext uri="{BB962C8B-B14F-4D97-AF65-F5344CB8AC3E}">
        <p14:creationId xmlns:p14="http://schemas.microsoft.com/office/powerpoint/2010/main" val="1851885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Moderate variability with no accelerations</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77</a:t>
            </a:fld>
            <a:endParaRPr lang="en-US"/>
          </a:p>
        </p:txBody>
      </p:sp>
    </p:spTree>
    <p:extLst>
      <p:ext uri="{BB962C8B-B14F-4D97-AF65-F5344CB8AC3E}">
        <p14:creationId xmlns:p14="http://schemas.microsoft.com/office/powerpoint/2010/main" val="3992970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Moderate variability with early decelerations</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78</a:t>
            </a:fld>
            <a:endParaRPr lang="en-US"/>
          </a:p>
        </p:txBody>
      </p:sp>
    </p:spTree>
    <p:extLst>
      <p:ext uri="{BB962C8B-B14F-4D97-AF65-F5344CB8AC3E}">
        <p14:creationId xmlns:p14="http://schemas.microsoft.com/office/powerpoint/2010/main" val="2174617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 majority of tracings</a:t>
            </a:r>
          </a:p>
        </p:txBody>
      </p:sp>
      <p:sp>
        <p:nvSpPr>
          <p:cNvPr id="4" name="Slide Number Placeholder 3"/>
          <p:cNvSpPr>
            <a:spLocks noGrp="1"/>
          </p:cNvSpPr>
          <p:nvPr>
            <p:ph type="sldNum" sz="quarter" idx="5"/>
          </p:nvPr>
        </p:nvSpPr>
        <p:spPr/>
        <p:txBody>
          <a:bodyPr/>
          <a:lstStyle/>
          <a:p>
            <a:fld id="{D30FBF95-81FE-4F44-9A89-994AE65387B2}" type="slidenum">
              <a:rPr lang="en-US" smtClean="0"/>
              <a:t>79</a:t>
            </a:fld>
            <a:endParaRPr lang="en-US"/>
          </a:p>
        </p:txBody>
      </p:sp>
    </p:spTree>
    <p:extLst>
      <p:ext uri="{BB962C8B-B14F-4D97-AF65-F5344CB8AC3E}">
        <p14:creationId xmlns:p14="http://schemas.microsoft.com/office/powerpoint/2010/main" val="2573921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80</a:t>
            </a:fld>
            <a:endParaRPr lang="en-US"/>
          </a:p>
        </p:txBody>
      </p:sp>
    </p:spTree>
    <p:extLst>
      <p:ext uri="{BB962C8B-B14F-4D97-AF65-F5344CB8AC3E}">
        <p14:creationId xmlns:p14="http://schemas.microsoft.com/office/powerpoint/2010/main" val="18710483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Moderate variability with recurrent variables</a:t>
            </a:r>
          </a:p>
        </p:txBody>
      </p:sp>
      <p:sp>
        <p:nvSpPr>
          <p:cNvPr id="4" name="Slide Number Placeholder 3"/>
          <p:cNvSpPr>
            <a:spLocks noGrp="1"/>
          </p:cNvSpPr>
          <p:nvPr>
            <p:ph type="sldNum" sz="quarter" idx="5"/>
          </p:nvPr>
        </p:nvSpPr>
        <p:spPr/>
        <p:txBody>
          <a:bodyPr/>
          <a:lstStyle/>
          <a:p>
            <a:fld id="{D30FBF95-81FE-4F44-9A89-994AE65387B2}" type="slidenum">
              <a:rPr lang="en-US" smtClean="0"/>
              <a:t>83</a:t>
            </a:fld>
            <a:endParaRPr lang="en-US"/>
          </a:p>
        </p:txBody>
      </p:sp>
    </p:spTree>
    <p:extLst>
      <p:ext uri="{BB962C8B-B14F-4D97-AF65-F5344CB8AC3E}">
        <p14:creationId xmlns:p14="http://schemas.microsoft.com/office/powerpoint/2010/main" val="1814021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Minimal variability: someone might say there are accelerations, but they do not meet 15X15 criteria.  Look at the majority of the tracing for determination</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84</a:t>
            </a:fld>
            <a:endParaRPr lang="en-US"/>
          </a:p>
        </p:txBody>
      </p:sp>
    </p:spTree>
    <p:extLst>
      <p:ext uri="{BB962C8B-B14F-4D97-AF65-F5344CB8AC3E}">
        <p14:creationId xmlns:p14="http://schemas.microsoft.com/office/powerpoint/2010/main" val="2073140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Tachycardia with minimal variability and recurrent decelerations</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85</a:t>
            </a:fld>
            <a:endParaRPr lang="en-US"/>
          </a:p>
        </p:txBody>
      </p:sp>
    </p:spTree>
    <p:extLst>
      <p:ext uri="{BB962C8B-B14F-4D97-AF65-F5344CB8AC3E}">
        <p14:creationId xmlns:p14="http://schemas.microsoft.com/office/powerpoint/2010/main" val="370189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prolonged</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86</a:t>
            </a:fld>
            <a:endParaRPr lang="en-US"/>
          </a:p>
        </p:txBody>
      </p:sp>
    </p:spTree>
    <p:extLst>
      <p:ext uri="{BB962C8B-B14F-4D97-AF65-F5344CB8AC3E}">
        <p14:creationId xmlns:p14="http://schemas.microsoft.com/office/powerpoint/2010/main" val="1688476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Minimal variability with recurrent decelerations:</a:t>
            </a:r>
          </a:p>
          <a:p>
            <a:r>
              <a:rPr lang="en-US" dirty="0"/>
              <a:t>You can see that some Category 2 tracings are much more concerning than others. On the left you can see that there are 2 minutes of baseline, but no baseline anywhere else.  If the two minute baseline was not present, you would say the baseline is indeterminate.</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87</a:t>
            </a:fld>
            <a:endParaRPr lang="en-US"/>
          </a:p>
        </p:txBody>
      </p:sp>
    </p:spTree>
    <p:extLst>
      <p:ext uri="{BB962C8B-B14F-4D97-AF65-F5344CB8AC3E}">
        <p14:creationId xmlns:p14="http://schemas.microsoft.com/office/powerpoint/2010/main" val="245714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Draw an imaginary line through the mean</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9</a:t>
            </a:fld>
            <a:endParaRPr lang="en-US"/>
          </a:p>
        </p:txBody>
      </p:sp>
    </p:spTree>
    <p:extLst>
      <p:ext uri="{BB962C8B-B14F-4D97-AF65-F5344CB8AC3E}">
        <p14:creationId xmlns:p14="http://schemas.microsoft.com/office/powerpoint/2010/main" val="782548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Tachycardia is not a category 3 tracing by itself. If there is tachycardia with absent variability and recurrent lates as this tracing does, it is a category 3</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90</a:t>
            </a:fld>
            <a:endParaRPr lang="en-US"/>
          </a:p>
        </p:txBody>
      </p:sp>
    </p:spTree>
    <p:extLst>
      <p:ext uri="{BB962C8B-B14F-4D97-AF65-F5344CB8AC3E}">
        <p14:creationId xmlns:p14="http://schemas.microsoft.com/office/powerpoint/2010/main" val="1514293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Absent variability with recurrent lates</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91</a:t>
            </a:fld>
            <a:endParaRPr lang="en-US"/>
          </a:p>
        </p:txBody>
      </p:sp>
    </p:spTree>
    <p:extLst>
      <p:ext uri="{BB962C8B-B14F-4D97-AF65-F5344CB8AC3E}">
        <p14:creationId xmlns:p14="http://schemas.microsoft.com/office/powerpoint/2010/main" val="8385716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Absent variability with recurrent decelerations</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92</a:t>
            </a:fld>
            <a:endParaRPr lang="en-US"/>
          </a:p>
        </p:txBody>
      </p:sp>
    </p:spTree>
    <p:extLst>
      <p:ext uri="{BB962C8B-B14F-4D97-AF65-F5344CB8AC3E}">
        <p14:creationId xmlns:p14="http://schemas.microsoft.com/office/powerpoint/2010/main" val="852436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sinusoidal</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93</a:t>
            </a:fld>
            <a:endParaRPr lang="en-US"/>
          </a:p>
        </p:txBody>
      </p:sp>
    </p:spTree>
    <p:extLst>
      <p:ext uri="{BB962C8B-B14F-4D97-AF65-F5344CB8AC3E}">
        <p14:creationId xmlns:p14="http://schemas.microsoft.com/office/powerpoint/2010/main" val="2633990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Bradycardia: if it did not resolve: note that pulse oximeter is on patient, so that you can be certain that you are monitoring the baby</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94</a:t>
            </a:fld>
            <a:endParaRPr lang="en-US"/>
          </a:p>
        </p:txBody>
      </p:sp>
    </p:spTree>
    <p:extLst>
      <p:ext uri="{BB962C8B-B14F-4D97-AF65-F5344CB8AC3E}">
        <p14:creationId xmlns:p14="http://schemas.microsoft.com/office/powerpoint/2010/main" val="1341248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much more important to intervene with a concerning tracing, rather than to define it. Arguments about recurrent variables vs. recurrent lates are not important. They both require immediate intervention to fix the interruption in the oxygen pathway. </a:t>
            </a:r>
          </a:p>
        </p:txBody>
      </p:sp>
      <p:sp>
        <p:nvSpPr>
          <p:cNvPr id="4" name="Slide Number Placeholder 3"/>
          <p:cNvSpPr>
            <a:spLocks noGrp="1"/>
          </p:cNvSpPr>
          <p:nvPr>
            <p:ph type="sldNum" sz="quarter" idx="5"/>
          </p:nvPr>
        </p:nvSpPr>
        <p:spPr/>
        <p:txBody>
          <a:bodyPr/>
          <a:lstStyle/>
          <a:p>
            <a:fld id="{D30FBF95-81FE-4F44-9A89-994AE65387B2}" type="slidenum">
              <a:rPr lang="en-US" smtClean="0"/>
              <a:t>96</a:t>
            </a:fld>
            <a:endParaRPr lang="en-US"/>
          </a:p>
        </p:txBody>
      </p:sp>
    </p:spTree>
    <p:extLst>
      <p:ext uri="{BB962C8B-B14F-4D97-AF65-F5344CB8AC3E}">
        <p14:creationId xmlns:p14="http://schemas.microsoft.com/office/powerpoint/2010/main" val="36207416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Interruption in the pathway can occur anywhere: Asthma, cardiac issues, low blood pressure, tachysystole, calcified placenta, short cord:</a:t>
            </a:r>
          </a:p>
        </p:txBody>
      </p:sp>
      <p:sp>
        <p:nvSpPr>
          <p:cNvPr id="4" name="Slide Number Placeholder 3"/>
          <p:cNvSpPr>
            <a:spLocks noGrp="1"/>
          </p:cNvSpPr>
          <p:nvPr>
            <p:ph type="sldNum" sz="quarter" idx="5"/>
          </p:nvPr>
        </p:nvSpPr>
        <p:spPr/>
        <p:txBody>
          <a:bodyPr/>
          <a:lstStyle/>
          <a:p>
            <a:fld id="{D30FBF95-81FE-4F44-9A89-994AE65387B2}" type="slidenum">
              <a:rPr lang="en-US" smtClean="0"/>
              <a:t>97</a:t>
            </a:fld>
            <a:endParaRPr lang="en-US"/>
          </a:p>
        </p:txBody>
      </p:sp>
    </p:spTree>
    <p:extLst>
      <p:ext uri="{BB962C8B-B14F-4D97-AF65-F5344CB8AC3E}">
        <p14:creationId xmlns:p14="http://schemas.microsoft.com/office/powerpoint/2010/main" val="22074407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Lungs: asthma</a:t>
            </a:r>
          </a:p>
          <a:p>
            <a:r>
              <a:rPr lang="en-US" dirty="0"/>
              <a:t>Heart: cardiac disease, CHF</a:t>
            </a:r>
          </a:p>
        </p:txBody>
      </p:sp>
      <p:sp>
        <p:nvSpPr>
          <p:cNvPr id="4" name="Slide Number Placeholder 3"/>
          <p:cNvSpPr>
            <a:spLocks noGrp="1"/>
          </p:cNvSpPr>
          <p:nvPr>
            <p:ph type="sldNum" sz="quarter" idx="5"/>
          </p:nvPr>
        </p:nvSpPr>
        <p:spPr/>
        <p:txBody>
          <a:bodyPr/>
          <a:lstStyle/>
          <a:p>
            <a:fld id="{D30FBF95-81FE-4F44-9A89-994AE65387B2}" type="slidenum">
              <a:rPr lang="en-US" smtClean="0"/>
              <a:t>99</a:t>
            </a:fld>
            <a:endParaRPr lang="en-US"/>
          </a:p>
        </p:txBody>
      </p:sp>
    </p:spTree>
    <p:extLst>
      <p:ext uri="{BB962C8B-B14F-4D97-AF65-F5344CB8AC3E}">
        <p14:creationId xmlns:p14="http://schemas.microsoft.com/office/powerpoint/2010/main" val="35153458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Prolonged, minimal variability, recurrent lates: Need corrective measures: </a:t>
            </a:r>
          </a:p>
        </p:txBody>
      </p:sp>
      <p:sp>
        <p:nvSpPr>
          <p:cNvPr id="4" name="Slide Number Placeholder 3"/>
          <p:cNvSpPr>
            <a:spLocks noGrp="1"/>
          </p:cNvSpPr>
          <p:nvPr>
            <p:ph type="sldNum" sz="quarter" idx="5"/>
          </p:nvPr>
        </p:nvSpPr>
        <p:spPr/>
        <p:txBody>
          <a:bodyPr/>
          <a:lstStyle/>
          <a:p>
            <a:fld id="{D30FBF95-81FE-4F44-9A89-994AE65387B2}" type="slidenum">
              <a:rPr lang="en-US" smtClean="0"/>
              <a:t>100</a:t>
            </a:fld>
            <a:endParaRPr lang="en-US"/>
          </a:p>
        </p:txBody>
      </p:sp>
    </p:spTree>
    <p:extLst>
      <p:ext uri="{BB962C8B-B14F-4D97-AF65-F5344CB8AC3E}">
        <p14:creationId xmlns:p14="http://schemas.microsoft.com/office/powerpoint/2010/main" val="1859380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quality of tracing, reduce number of contractions to allow re-perfusion, less pushing, USE of PULSE OX!, request bedside consultation, expedite birth, have neonatal team available </a:t>
            </a:r>
          </a:p>
        </p:txBody>
      </p:sp>
      <p:sp>
        <p:nvSpPr>
          <p:cNvPr id="4" name="Slide Number Placeholder 3"/>
          <p:cNvSpPr>
            <a:spLocks noGrp="1"/>
          </p:cNvSpPr>
          <p:nvPr>
            <p:ph type="sldNum" sz="quarter" idx="5"/>
          </p:nvPr>
        </p:nvSpPr>
        <p:spPr/>
        <p:txBody>
          <a:bodyPr/>
          <a:lstStyle/>
          <a:p>
            <a:fld id="{D30FBF95-81FE-4F44-9A89-994AE65387B2}" type="slidenum">
              <a:rPr lang="en-US" smtClean="0"/>
              <a:t>101</a:t>
            </a:fld>
            <a:endParaRPr lang="en-US"/>
          </a:p>
        </p:txBody>
      </p:sp>
    </p:spTree>
    <p:extLst>
      <p:ext uri="{BB962C8B-B14F-4D97-AF65-F5344CB8AC3E}">
        <p14:creationId xmlns:p14="http://schemas.microsoft.com/office/powerpoint/2010/main" val="239873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SYM-Patho-</a:t>
            </a:r>
            <a:r>
              <a:rPr lang="en-US" dirty="0" err="1"/>
              <a:t>mimetric</a:t>
            </a:r>
            <a:endParaRPr lang="en-US" dirty="0"/>
          </a:p>
        </p:txBody>
      </p:sp>
      <p:sp>
        <p:nvSpPr>
          <p:cNvPr id="4" name="Slide Number Placeholder 3"/>
          <p:cNvSpPr>
            <a:spLocks noGrp="1"/>
          </p:cNvSpPr>
          <p:nvPr>
            <p:ph type="sldNum" sz="quarter" idx="5"/>
          </p:nvPr>
        </p:nvSpPr>
        <p:spPr/>
        <p:txBody>
          <a:bodyPr/>
          <a:lstStyle/>
          <a:p>
            <a:fld id="{D30FBF95-81FE-4F44-9A89-994AE65387B2}" type="slidenum">
              <a:rPr lang="en-US" smtClean="0"/>
              <a:t>12</a:t>
            </a:fld>
            <a:endParaRPr lang="en-US"/>
          </a:p>
        </p:txBody>
      </p:sp>
    </p:spTree>
    <p:extLst>
      <p:ext uri="{BB962C8B-B14F-4D97-AF65-F5344CB8AC3E}">
        <p14:creationId xmlns:p14="http://schemas.microsoft.com/office/powerpoint/2010/main" val="34395636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Question for thinking? Note 5 pushes per contraction: most decelerations appear late: push with every other, fluid bolus, reposition, expedite birth: decelerations meet criteria for significant: </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102</a:t>
            </a:fld>
            <a:endParaRPr lang="en-US"/>
          </a:p>
        </p:txBody>
      </p:sp>
    </p:spTree>
    <p:extLst>
      <p:ext uri="{BB962C8B-B14F-4D97-AF65-F5344CB8AC3E}">
        <p14:creationId xmlns:p14="http://schemas.microsoft.com/office/powerpoint/2010/main" val="8813586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Fetus with adequate oxygen reserve can be sustained despite fetal oxygen delivery: fetal metabolic functions will continue aerobically even through fetal hypoxemia.</a:t>
            </a:r>
          </a:p>
          <a:p>
            <a:r>
              <a:rPr lang="en-US" dirty="0"/>
              <a:t>Fetus with depleted reserves: fetal hypoxemia will be associated with tissue hypoxia, resulting in anaerobic metabolism and potentially tissue death.</a:t>
            </a:r>
          </a:p>
        </p:txBody>
      </p:sp>
      <p:sp>
        <p:nvSpPr>
          <p:cNvPr id="4" name="Slide Number Placeholder 3"/>
          <p:cNvSpPr>
            <a:spLocks noGrp="1"/>
          </p:cNvSpPr>
          <p:nvPr>
            <p:ph type="sldNum" sz="quarter" idx="5"/>
          </p:nvPr>
        </p:nvSpPr>
        <p:spPr/>
        <p:txBody>
          <a:bodyPr/>
          <a:lstStyle/>
          <a:p>
            <a:fld id="{D30FBF95-81FE-4F44-9A89-994AE65387B2}" type="slidenum">
              <a:rPr lang="en-US" smtClean="0"/>
              <a:t>103</a:t>
            </a:fld>
            <a:endParaRPr lang="en-US"/>
          </a:p>
        </p:txBody>
      </p:sp>
    </p:spTree>
    <p:extLst>
      <p:ext uri="{BB962C8B-B14F-4D97-AF65-F5344CB8AC3E}">
        <p14:creationId xmlns:p14="http://schemas.microsoft.com/office/powerpoint/2010/main" val="4356372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scary: know 3 numbers:</a:t>
            </a:r>
          </a:p>
          <a:p>
            <a:r>
              <a:rPr lang="en-US" dirty="0"/>
              <a:t>If PH is above 7.2: STOP: you have a </a:t>
            </a:r>
            <a:r>
              <a:rPr lang="en-US" dirty="0" err="1"/>
              <a:t>normoxic</a:t>
            </a:r>
            <a:r>
              <a:rPr lang="en-US" dirty="0"/>
              <a:t> fetus</a:t>
            </a:r>
          </a:p>
          <a:p>
            <a:r>
              <a:rPr lang="en-US" dirty="0"/>
              <a:t>If it is below; there is some type of acidemia:</a:t>
            </a:r>
          </a:p>
          <a:p>
            <a:r>
              <a:rPr lang="en-US" dirty="0"/>
              <a:t>Metabolic, respiratory, or mixed</a:t>
            </a:r>
          </a:p>
        </p:txBody>
      </p:sp>
      <p:sp>
        <p:nvSpPr>
          <p:cNvPr id="4" name="Slide Number Placeholder 3"/>
          <p:cNvSpPr>
            <a:spLocks noGrp="1"/>
          </p:cNvSpPr>
          <p:nvPr>
            <p:ph type="sldNum" sz="quarter" idx="5"/>
          </p:nvPr>
        </p:nvSpPr>
        <p:spPr/>
        <p:txBody>
          <a:bodyPr/>
          <a:lstStyle/>
          <a:p>
            <a:fld id="{D30FBF95-81FE-4F44-9A89-994AE65387B2}" type="slidenum">
              <a:rPr lang="en-US" smtClean="0"/>
              <a:t>108</a:t>
            </a:fld>
            <a:endParaRPr lang="en-US"/>
          </a:p>
        </p:txBody>
      </p:sp>
    </p:spTree>
    <p:extLst>
      <p:ext uri="{BB962C8B-B14F-4D97-AF65-F5344CB8AC3E}">
        <p14:creationId xmlns:p14="http://schemas.microsoft.com/office/powerpoint/2010/main" val="42689731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Inability to clear CO2, accumulation of free hydrogen ions in blood that cause drop in PH</a:t>
            </a:r>
          </a:p>
        </p:txBody>
      </p:sp>
      <p:sp>
        <p:nvSpPr>
          <p:cNvPr id="4" name="Slide Number Placeholder 3"/>
          <p:cNvSpPr>
            <a:spLocks noGrp="1"/>
          </p:cNvSpPr>
          <p:nvPr>
            <p:ph type="sldNum" sz="quarter" idx="5"/>
          </p:nvPr>
        </p:nvSpPr>
        <p:spPr/>
        <p:txBody>
          <a:bodyPr/>
          <a:lstStyle/>
          <a:p>
            <a:fld id="{D30FBF95-81FE-4F44-9A89-994AE65387B2}" type="slidenum">
              <a:rPr lang="en-US" smtClean="0"/>
              <a:t>109</a:t>
            </a:fld>
            <a:endParaRPr lang="en-US"/>
          </a:p>
        </p:txBody>
      </p:sp>
    </p:spTree>
    <p:extLst>
      <p:ext uri="{BB962C8B-B14F-4D97-AF65-F5344CB8AC3E}">
        <p14:creationId xmlns:p14="http://schemas.microsoft.com/office/powerpoint/2010/main" val="1944019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decrease in blood flow is significant or problem with sufficient oxygen getting to placental intervillous space, peripheral tissues shift to anaerobic metabolism.</a:t>
            </a:r>
          </a:p>
          <a:p>
            <a:r>
              <a:rPr lang="en-US" dirty="0"/>
              <a:t>Anaerobic metabolism results in production of lactic acid. When lactic acid exceeds buffering capacity, this results in metabolic acidemia, which, if uncorrected extends to vital organs</a:t>
            </a:r>
          </a:p>
        </p:txBody>
      </p:sp>
      <p:sp>
        <p:nvSpPr>
          <p:cNvPr id="4" name="Slide Number Placeholder 3"/>
          <p:cNvSpPr>
            <a:spLocks noGrp="1"/>
          </p:cNvSpPr>
          <p:nvPr>
            <p:ph type="sldNum" sz="quarter" idx="5"/>
          </p:nvPr>
        </p:nvSpPr>
        <p:spPr/>
        <p:txBody>
          <a:bodyPr/>
          <a:lstStyle/>
          <a:p>
            <a:fld id="{D30FBF95-81FE-4F44-9A89-994AE65387B2}" type="slidenum">
              <a:rPr lang="en-US" smtClean="0"/>
              <a:t>110</a:t>
            </a:fld>
            <a:endParaRPr lang="en-US"/>
          </a:p>
        </p:txBody>
      </p:sp>
    </p:spTree>
    <p:extLst>
      <p:ext uri="{BB962C8B-B14F-4D97-AF65-F5344CB8AC3E}">
        <p14:creationId xmlns:p14="http://schemas.microsoft.com/office/powerpoint/2010/main" val="749995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Clarke algorithm: decision making algorithm: </a:t>
            </a:r>
          </a:p>
          <a:p>
            <a:r>
              <a:rPr lang="en-US" dirty="0"/>
              <a:t>Originally thought that it would increase cesarean rates, but actually lowered them: allowed for continuation of concerning tracings</a:t>
            </a:r>
          </a:p>
        </p:txBody>
      </p:sp>
      <p:sp>
        <p:nvSpPr>
          <p:cNvPr id="4" name="Slide Number Placeholder 3"/>
          <p:cNvSpPr>
            <a:spLocks noGrp="1"/>
          </p:cNvSpPr>
          <p:nvPr>
            <p:ph type="sldNum" sz="quarter" idx="5"/>
          </p:nvPr>
        </p:nvSpPr>
        <p:spPr/>
        <p:txBody>
          <a:bodyPr/>
          <a:lstStyle/>
          <a:p>
            <a:fld id="{D30FBF95-81FE-4F44-9A89-994AE65387B2}" type="slidenum">
              <a:rPr lang="en-US" smtClean="0"/>
              <a:t>113</a:t>
            </a:fld>
            <a:endParaRPr lang="en-US"/>
          </a:p>
        </p:txBody>
      </p:sp>
    </p:spTree>
    <p:extLst>
      <p:ext uri="{BB962C8B-B14F-4D97-AF65-F5344CB8AC3E}">
        <p14:creationId xmlns:p14="http://schemas.microsoft.com/office/powerpoint/2010/main" val="1032392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Sometimes this can be normal: example a fetus with a heart block</a:t>
            </a:r>
          </a:p>
        </p:txBody>
      </p:sp>
      <p:sp>
        <p:nvSpPr>
          <p:cNvPr id="4" name="Slide Number Placeholder 3"/>
          <p:cNvSpPr>
            <a:spLocks noGrp="1"/>
          </p:cNvSpPr>
          <p:nvPr>
            <p:ph type="sldNum" sz="quarter" idx="5"/>
          </p:nvPr>
        </p:nvSpPr>
        <p:spPr/>
        <p:txBody>
          <a:bodyPr/>
          <a:lstStyle/>
          <a:p>
            <a:pPr>
              <a:defRPr/>
            </a:pPr>
            <a:fld id="{2E5544C5-979D-4CCD-9F67-7B6EF10C3BED}" type="slidenum">
              <a:rPr lang="en-US" smtClean="0"/>
              <a:pPr>
                <a:defRPr/>
              </a:pPr>
              <a:t>13</a:t>
            </a:fld>
            <a:endParaRPr lang="en-US"/>
          </a:p>
        </p:txBody>
      </p:sp>
    </p:spTree>
    <p:extLst>
      <p:ext uri="{BB962C8B-B14F-4D97-AF65-F5344CB8AC3E}">
        <p14:creationId xmlns:p14="http://schemas.microsoft.com/office/powerpoint/2010/main" val="8593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bradycardias will come up in the antepartum period and can be cleared by cardiology, such as a heart block. More concerning is a normal tracing  that becomes a bradycardia, such as a cord prolapse or sudden severe hypotensive event after an epidural</a:t>
            </a:r>
          </a:p>
        </p:txBody>
      </p:sp>
      <p:sp>
        <p:nvSpPr>
          <p:cNvPr id="4" name="Slide Number Placeholder 3"/>
          <p:cNvSpPr>
            <a:spLocks noGrp="1"/>
          </p:cNvSpPr>
          <p:nvPr>
            <p:ph type="sldNum" sz="quarter" idx="5"/>
          </p:nvPr>
        </p:nvSpPr>
        <p:spPr/>
        <p:txBody>
          <a:bodyPr/>
          <a:lstStyle/>
          <a:p>
            <a:fld id="{D30FBF95-81FE-4F44-9A89-994AE65387B2}" type="slidenum">
              <a:rPr lang="en-US" smtClean="0"/>
              <a:t>14</a:t>
            </a:fld>
            <a:endParaRPr lang="en-US"/>
          </a:p>
        </p:txBody>
      </p:sp>
    </p:spTree>
    <p:extLst>
      <p:ext uri="{BB962C8B-B14F-4D97-AF65-F5344CB8AC3E}">
        <p14:creationId xmlns:p14="http://schemas.microsoft.com/office/powerpoint/2010/main" val="2560574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47446"/>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8CB7E8-8E21-C741-8AB5-29D9A97D3D4B}" type="slidenum">
              <a:rPr lang="en-US" smtClean="0"/>
              <a:t>‹#›</a:t>
            </a:fld>
            <a:endParaRPr lang="en-US"/>
          </a:p>
        </p:txBody>
      </p:sp>
      <p:pic>
        <p:nvPicPr>
          <p:cNvPr id="7" name="Picture 6">
            <a:extLst>
              <a:ext uri="{FF2B5EF4-FFF2-40B4-BE49-F238E27FC236}">
                <a16:creationId xmlns:a16="http://schemas.microsoft.com/office/drawing/2014/main" id="{BB669597-C1D5-B409-F290-FFCA7245B520}"/>
              </a:ext>
            </a:extLst>
          </p:cNvPr>
          <p:cNvPicPr>
            <a:picLocks noChangeAspect="1"/>
          </p:cNvPicPr>
          <p:nvPr userDrawn="1"/>
        </p:nvPicPr>
        <p:blipFill>
          <a:blip r:embed="rId2"/>
          <a:stretch>
            <a:fillRect/>
          </a:stretch>
        </p:blipFill>
        <p:spPr>
          <a:xfrm>
            <a:off x="5716250" y="0"/>
            <a:ext cx="6475751" cy="6858000"/>
          </a:xfrm>
          <a:prstGeom prst="rect">
            <a:avLst/>
          </a:prstGeom>
        </p:spPr>
      </p:pic>
    </p:spTree>
    <p:extLst>
      <p:ext uri="{BB962C8B-B14F-4D97-AF65-F5344CB8AC3E}">
        <p14:creationId xmlns:p14="http://schemas.microsoft.com/office/powerpoint/2010/main" val="3331216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F684E6-C708-4B6E-9880-E43D0D6E5255}" type="slidenum">
              <a:rPr lang="en-US"/>
              <a:pPr>
                <a:defRPr/>
              </a:pPr>
              <a:t>‹#›</a:t>
            </a:fld>
            <a:endParaRPr lang="en-US"/>
          </a:p>
        </p:txBody>
      </p:sp>
    </p:spTree>
    <p:extLst>
      <p:ext uri="{BB962C8B-B14F-4D97-AF65-F5344CB8AC3E}">
        <p14:creationId xmlns:p14="http://schemas.microsoft.com/office/powerpoint/2010/main" val="396827204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3B458F4-5B34-4129-B863-CEDE5020478C}" type="slidenum">
              <a:rPr lang="en-US" smtClean="0"/>
              <a:pPr>
                <a:defRPr/>
              </a:pPr>
              <a:t>‹#›</a:t>
            </a:fld>
            <a:endParaRPr lang="en-US"/>
          </a:p>
        </p:txBody>
      </p:sp>
    </p:spTree>
    <p:extLst>
      <p:ext uri="{BB962C8B-B14F-4D97-AF65-F5344CB8AC3E}">
        <p14:creationId xmlns:p14="http://schemas.microsoft.com/office/powerpoint/2010/main" val="1428619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629679-8000-489F-A975-33C1960BF9CB}" type="slidenum">
              <a:rPr lang="en-US"/>
              <a:pPr>
                <a:defRPr/>
              </a:pPr>
              <a:t>‹#›</a:t>
            </a:fld>
            <a:endParaRPr lang="en-US"/>
          </a:p>
        </p:txBody>
      </p:sp>
    </p:spTree>
    <p:extLst>
      <p:ext uri="{BB962C8B-B14F-4D97-AF65-F5344CB8AC3E}">
        <p14:creationId xmlns:p14="http://schemas.microsoft.com/office/powerpoint/2010/main" val="51734179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6BC8791-437A-4984-946A-193F0E686AC6}" type="slidenum">
              <a:rPr lang="en-US" smtClean="0"/>
              <a:pPr>
                <a:defRPr/>
              </a:pPr>
              <a:t>‹#›</a:t>
            </a:fld>
            <a:endParaRPr lang="en-US"/>
          </a:p>
        </p:txBody>
      </p:sp>
    </p:spTree>
    <p:extLst>
      <p:ext uri="{BB962C8B-B14F-4D97-AF65-F5344CB8AC3E}">
        <p14:creationId xmlns:p14="http://schemas.microsoft.com/office/powerpoint/2010/main" val="194162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047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A604A17-195E-1945-9D9A-4917130F8455}" type="datetimeFigureOut">
              <a:rPr lang="en-US" smtClean="0"/>
              <a:t>5/7/23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8CB7E8-8E21-C741-8AB5-29D9A97D3D4B}" type="slidenum">
              <a:rPr lang="en-US" smtClean="0"/>
              <a:t>‹#›</a:t>
            </a:fld>
            <a:endParaRPr lang="en-US"/>
          </a:p>
        </p:txBody>
      </p:sp>
    </p:spTree>
    <p:extLst>
      <p:ext uri="{BB962C8B-B14F-4D97-AF65-F5344CB8AC3E}">
        <p14:creationId xmlns:p14="http://schemas.microsoft.com/office/powerpoint/2010/main" val="117772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82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070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567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8E98E8-8A36-46CD-86B4-5F92B67F1ACF}" type="slidenum">
              <a:rPr lang="en-US" smtClean="0"/>
              <a:pPr>
                <a:defRPr/>
              </a:pPr>
              <a:t>‹#›</a:t>
            </a:fld>
            <a:endParaRPr lang="en-US"/>
          </a:p>
        </p:txBody>
      </p:sp>
      <p:pic>
        <p:nvPicPr>
          <p:cNvPr id="7" name="Picture 6">
            <a:extLst>
              <a:ext uri="{FF2B5EF4-FFF2-40B4-BE49-F238E27FC236}">
                <a16:creationId xmlns:a16="http://schemas.microsoft.com/office/drawing/2014/main" id="{BB669597-C1D5-B409-F290-FFCA7245B520}"/>
              </a:ext>
            </a:extLst>
          </p:cNvPr>
          <p:cNvPicPr>
            <a:picLocks noChangeAspect="1"/>
          </p:cNvPicPr>
          <p:nvPr/>
        </p:nvPicPr>
        <p:blipFill>
          <a:blip r:embed="rId2"/>
          <a:stretch>
            <a:fillRect/>
          </a:stretch>
        </p:blipFill>
        <p:spPr>
          <a:xfrm>
            <a:off x="5716251" y="0"/>
            <a:ext cx="6475751" cy="6858000"/>
          </a:xfrm>
          <a:prstGeom prst="rect">
            <a:avLst/>
          </a:prstGeom>
        </p:spPr>
      </p:pic>
      <p:pic>
        <p:nvPicPr>
          <p:cNvPr id="8" name="Picture 7">
            <a:extLst>
              <a:ext uri="{FF2B5EF4-FFF2-40B4-BE49-F238E27FC236}">
                <a16:creationId xmlns:a16="http://schemas.microsoft.com/office/drawing/2014/main" id="{11CCF110-F40E-9BDC-A105-017986A531F3}"/>
              </a:ext>
            </a:extLst>
          </p:cNvPr>
          <p:cNvPicPr>
            <a:picLocks noChangeAspect="1"/>
          </p:cNvPicPr>
          <p:nvPr/>
        </p:nvPicPr>
        <p:blipFill>
          <a:blip r:embed="rId3"/>
          <a:stretch>
            <a:fillRect/>
          </a:stretch>
        </p:blipFill>
        <p:spPr>
          <a:xfrm>
            <a:off x="1879652" y="5026037"/>
            <a:ext cx="3599437" cy="709603"/>
          </a:xfrm>
          <a:prstGeom prst="rect">
            <a:avLst/>
          </a:prstGeom>
        </p:spPr>
      </p:pic>
    </p:spTree>
    <p:extLst>
      <p:ext uri="{BB962C8B-B14F-4D97-AF65-F5344CB8AC3E}">
        <p14:creationId xmlns:p14="http://schemas.microsoft.com/office/powerpoint/2010/main" val="409093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60881E-33C0-4525-A2E1-E2A8F402A3F2}" type="slidenum">
              <a:rPr lang="en-US" smtClean="0"/>
              <a:pPr>
                <a:defRPr/>
              </a:pPr>
              <a:t>‹#›</a:t>
            </a:fld>
            <a:endParaRPr lang="en-US"/>
          </a:p>
        </p:txBody>
      </p:sp>
    </p:spTree>
    <p:extLst>
      <p:ext uri="{BB962C8B-B14F-4D97-AF65-F5344CB8AC3E}">
        <p14:creationId xmlns:p14="http://schemas.microsoft.com/office/powerpoint/2010/main" val="52897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9081FB2-AA2F-4199-83F2-63C87C316238}" type="slidenum">
              <a:rPr lang="en-US" smtClean="0"/>
              <a:pPr>
                <a:defRPr/>
              </a:pPr>
              <a:t>‹#›</a:t>
            </a:fld>
            <a:endParaRPr lang="en-US"/>
          </a:p>
        </p:txBody>
      </p:sp>
      <p:pic>
        <p:nvPicPr>
          <p:cNvPr id="7" name="Picture 6">
            <a:extLst>
              <a:ext uri="{FF2B5EF4-FFF2-40B4-BE49-F238E27FC236}">
                <a16:creationId xmlns:a16="http://schemas.microsoft.com/office/drawing/2014/main" id="{B9BF7C5A-6251-71DA-442D-C57F10402F2B}"/>
              </a:ext>
            </a:extLst>
          </p:cNvPr>
          <p:cNvPicPr>
            <a:picLocks noChangeAspect="1"/>
          </p:cNvPicPr>
          <p:nvPr/>
        </p:nvPicPr>
        <p:blipFill rotWithShape="1">
          <a:blip r:embed="rId2">
            <a:alphaModFix amt="11000"/>
          </a:blip>
          <a:srcRect r="14811"/>
          <a:stretch/>
        </p:blipFill>
        <p:spPr>
          <a:xfrm>
            <a:off x="6675381" y="0"/>
            <a:ext cx="5516619" cy="6858000"/>
          </a:xfrm>
          <a:prstGeom prst="rect">
            <a:avLst/>
          </a:prstGeom>
        </p:spPr>
      </p:pic>
      <p:pic>
        <p:nvPicPr>
          <p:cNvPr id="8" name="Picture 7">
            <a:extLst>
              <a:ext uri="{FF2B5EF4-FFF2-40B4-BE49-F238E27FC236}">
                <a16:creationId xmlns:a16="http://schemas.microsoft.com/office/drawing/2014/main" id="{FDB9868F-53BA-E427-1D99-E8BF704563E7}"/>
              </a:ext>
            </a:extLst>
          </p:cNvPr>
          <p:cNvPicPr>
            <a:picLocks noChangeAspect="1"/>
          </p:cNvPicPr>
          <p:nvPr/>
        </p:nvPicPr>
        <p:blipFill>
          <a:blip r:embed="rId3"/>
          <a:stretch>
            <a:fillRect/>
          </a:stretch>
        </p:blipFill>
        <p:spPr>
          <a:xfrm>
            <a:off x="11368315" y="6272438"/>
            <a:ext cx="635000" cy="476250"/>
          </a:xfrm>
          <a:prstGeom prst="rect">
            <a:avLst/>
          </a:prstGeom>
          <a:ln>
            <a:noFill/>
          </a:ln>
          <a:effectLst>
            <a:outerShdw blurRad="50800" dist="25400" dir="2700000" algn="tl" rotWithShape="0">
              <a:srgbClr val="333333">
                <a:alpha val="37000"/>
              </a:srgbClr>
            </a:outerShdw>
          </a:effectLst>
        </p:spPr>
      </p:pic>
    </p:spTree>
    <p:extLst>
      <p:ext uri="{BB962C8B-B14F-4D97-AF65-F5344CB8AC3E}">
        <p14:creationId xmlns:p14="http://schemas.microsoft.com/office/powerpoint/2010/main" val="24871645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MSIPCMContentMarking" descr="{&quot;HashCode&quot;:-1556055609,&quot;Placement&quot;:&quot;Footer&quot;,&quot;Top&quot;:522.0343,&quot;Left&quot;:0.0,&quot;SlideWidth&quot;:960,&quot;SlideHeight&quot;:540}">
            <a:extLst>
              <a:ext uri="{FF2B5EF4-FFF2-40B4-BE49-F238E27FC236}">
                <a16:creationId xmlns:a16="http://schemas.microsoft.com/office/drawing/2014/main" id="{0ED5431F-A0B2-5032-8C58-94182F5C0858}"/>
              </a:ext>
            </a:extLst>
          </p:cNvPr>
          <p:cNvSpPr txBox="1"/>
          <p:nvPr userDrawn="1"/>
        </p:nvSpPr>
        <p:spPr>
          <a:xfrm>
            <a:off x="0" y="6629836"/>
            <a:ext cx="5359939" cy="228163"/>
          </a:xfrm>
          <a:prstGeom prst="rect">
            <a:avLst/>
          </a:prstGeom>
          <a:noFill/>
        </p:spPr>
        <p:txBody>
          <a:bodyPr vert="horz" wrap="square" lIns="0" tIns="0" rIns="0" bIns="0" rtlCol="0" anchor="ctr" anchorCtr="1">
            <a:spAutoFit/>
          </a:bodyPr>
          <a:lstStyle/>
          <a:p>
            <a:pPr algn="l">
              <a:spcBef>
                <a:spcPts val="0"/>
              </a:spcBef>
              <a:spcAft>
                <a:spcPts val="0"/>
              </a:spcAft>
            </a:pPr>
            <a:r>
              <a:rPr lang="en-US" sz="800">
                <a:solidFill>
                  <a:srgbClr val="2C3E50"/>
                </a:solidFill>
                <a:latin typeface="Calibri" panose="020F0502020204030204" pitchFamily="34" charset="0"/>
              </a:rPr>
              <a:t>Sensitivity: General Business Use.  This document contains proprietary information and is intended for business use only. </a:t>
            </a:r>
          </a:p>
        </p:txBody>
      </p:sp>
    </p:spTree>
    <p:extLst>
      <p:ext uri="{BB962C8B-B14F-4D97-AF65-F5344CB8AC3E}">
        <p14:creationId xmlns:p14="http://schemas.microsoft.com/office/powerpoint/2010/main" val="34212436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2254E45-B4BA-43CC-BF0A-15937CAEBCCB}" type="slidenum">
              <a:rPr lang="en-US" smtClean="0"/>
              <a:pPr>
                <a:defRPr/>
              </a:pPr>
              <a:t>‹#›</a:t>
            </a:fld>
            <a:endParaRPr lang="en-US"/>
          </a:p>
        </p:txBody>
      </p:sp>
    </p:spTree>
    <p:extLst>
      <p:ext uri="{BB962C8B-B14F-4D97-AF65-F5344CB8AC3E}">
        <p14:creationId xmlns:p14="http://schemas.microsoft.com/office/powerpoint/2010/main" val="7142014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80"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customXml" Target="../ink/ink1.xml"/><Relationship Id="rId1" Type="http://schemas.openxmlformats.org/officeDocument/2006/relationships/slideLayout" Target="../slideLayouts/slideLayout9.xml"/><Relationship Id="rId5" Type="http://schemas.openxmlformats.org/officeDocument/2006/relationships/customXml" Target="../ink/ink3.xml"/><Relationship Id="rId4" Type="http://schemas.openxmlformats.org/officeDocument/2006/relationships/customXml" Target="../ink/ink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650.png"/><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image" Target="../media/image620.png"/><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640.png"/><Relationship Id="rId4" Type="http://schemas.openxmlformats.org/officeDocument/2006/relationships/image" Target="../media/image610.png"/><Relationship Id="rId9" Type="http://schemas.openxmlformats.org/officeDocument/2006/relationships/customXml" Target="../ink/ink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1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cid:e721bb04-02d8-4ed5-9af0-975efd87034b@namprd08.prod.outlook.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09800" y="1447800"/>
            <a:ext cx="7772400" cy="1100191"/>
          </a:xfrm>
        </p:spPr>
        <p:txBody>
          <a:bodyPr>
            <a:normAutofit/>
          </a:bodyPr>
          <a:lstStyle/>
          <a:p>
            <a:pPr algn="l" eaLnBrk="1" hangingPunct="1"/>
            <a:r>
              <a:rPr lang="en-US" sz="4800" dirty="0"/>
              <a:t>      Fetal Monitoring</a:t>
            </a:r>
          </a:p>
        </p:txBody>
      </p:sp>
      <p:sp>
        <p:nvSpPr>
          <p:cNvPr id="3075" name="Rectangle 3"/>
          <p:cNvSpPr>
            <a:spLocks noGrp="1" noChangeArrowheads="1"/>
          </p:cNvSpPr>
          <p:nvPr>
            <p:ph type="subTitle" idx="1"/>
          </p:nvPr>
        </p:nvSpPr>
        <p:spPr>
          <a:xfrm>
            <a:off x="1066800" y="3020602"/>
            <a:ext cx="7772400" cy="2237198"/>
          </a:xfrm>
        </p:spPr>
        <p:txBody>
          <a:bodyPr/>
          <a:lstStyle/>
          <a:p>
            <a:pPr eaLnBrk="1" hangingPunct="1">
              <a:lnSpc>
                <a:spcPct val="80000"/>
              </a:lnSpc>
            </a:pPr>
            <a:r>
              <a:rPr lang="en-US" sz="2800" dirty="0"/>
              <a:t>Definition, Interpretation and Management</a:t>
            </a:r>
          </a:p>
          <a:p>
            <a:pPr eaLnBrk="1" hangingPunct="1">
              <a:lnSpc>
                <a:spcPct val="80000"/>
              </a:lnSpc>
            </a:pPr>
            <a:endParaRPr lang="en-US" sz="2800" dirty="0"/>
          </a:p>
          <a:p>
            <a:pPr algn="l" eaLnBrk="1" hangingPunct="1">
              <a:lnSpc>
                <a:spcPct val="80000"/>
              </a:lnSpc>
            </a:pPr>
            <a:r>
              <a:rPr lang="en-US" sz="2000" dirty="0"/>
              <a:t>	Debra Sperling, MA, BSN, RNC-OB, C-EFM, NE-BC</a:t>
            </a:r>
          </a:p>
          <a:p>
            <a:pPr eaLnBrk="1" hangingPunct="1">
              <a:lnSpc>
                <a:spcPct val="80000"/>
              </a:lnSpc>
            </a:pPr>
            <a:endParaRPr lang="en-US" sz="2800" dirty="0"/>
          </a:p>
          <a:p>
            <a:pPr eaLnBrk="1" hangingPunct="1">
              <a:lnSpc>
                <a:spcPct val="80000"/>
              </a:lnSpc>
            </a:pPr>
            <a:endParaRPr lang="en-US" sz="2800" dirty="0"/>
          </a:p>
        </p:txBody>
      </p:sp>
      <p:pic>
        <p:nvPicPr>
          <p:cNvPr id="3076" name="Picture 4" descr="MM900041035[1]"/>
          <p:cNvPicPr>
            <a:picLocks noChangeAspect="1" noChangeArrowheads="1" noCrop="1"/>
          </p:cNvPicPr>
          <p:nvPr/>
        </p:nvPicPr>
        <p:blipFill>
          <a:blip r:embed="rId3" cstate="print"/>
          <a:srcRect/>
          <a:stretch>
            <a:fillRect/>
          </a:stretch>
        </p:blipFill>
        <p:spPr bwMode="auto">
          <a:xfrm>
            <a:off x="1476375" y="719137"/>
            <a:ext cx="1466850" cy="1457325"/>
          </a:xfrm>
          <a:prstGeom prst="rect">
            <a:avLst/>
          </a:prstGeom>
          <a:noFill/>
          <a:ln w="9525">
            <a:noFill/>
            <a:miter lim="800000"/>
            <a:headEnd/>
            <a:tailEnd/>
          </a:ln>
        </p:spPr>
      </p:pic>
    </p:spTree>
    <p:extLst>
      <p:ext uri="{BB962C8B-B14F-4D97-AF65-F5344CB8AC3E}">
        <p14:creationId xmlns:p14="http://schemas.microsoft.com/office/powerpoint/2010/main" val="371013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152650" y="365127"/>
            <a:ext cx="7886700" cy="625474"/>
          </a:xfrm>
        </p:spPr>
        <p:txBody>
          <a:bodyPr>
            <a:noAutofit/>
          </a:bodyPr>
          <a:lstStyle/>
          <a:p>
            <a:pPr eaLnBrk="1" hangingPunct="1"/>
            <a:r>
              <a:rPr lang="en-US" sz="4400" b="1" dirty="0"/>
              <a:t>FHR Baseline</a:t>
            </a:r>
          </a:p>
        </p:txBody>
      </p:sp>
      <p:pic>
        <p:nvPicPr>
          <p:cNvPr id="13" name="Content Placeholder 12">
            <a:extLst>
              <a:ext uri="{FF2B5EF4-FFF2-40B4-BE49-F238E27FC236}">
                <a16:creationId xmlns:a16="http://schemas.microsoft.com/office/drawing/2014/main" id="{C4A65AA4-7AE8-6C3A-6434-8D3C9EC34AF9}"/>
              </a:ext>
            </a:extLst>
          </p:cNvPr>
          <p:cNvPicPr>
            <a:picLocks noGrp="1" noChangeAspect="1"/>
          </p:cNvPicPr>
          <p:nvPr>
            <p:ph idx="1"/>
          </p:nvPr>
        </p:nvPicPr>
        <p:blipFill>
          <a:blip r:embed="rId2"/>
          <a:stretch>
            <a:fillRect/>
          </a:stretch>
        </p:blipFill>
        <p:spPr>
          <a:xfrm>
            <a:off x="1007795" y="3836541"/>
            <a:ext cx="8178800" cy="2133600"/>
          </a:xfrm>
        </p:spPr>
      </p:pic>
      <p:pic>
        <p:nvPicPr>
          <p:cNvPr id="14" name="Picture 13" descr="Diagram&#10;&#10;Description automatically generated">
            <a:extLst>
              <a:ext uri="{FF2B5EF4-FFF2-40B4-BE49-F238E27FC236}">
                <a16:creationId xmlns:a16="http://schemas.microsoft.com/office/drawing/2014/main" id="{192DDE1E-A823-B2D3-454B-74457B01EB7A}"/>
              </a:ext>
            </a:extLst>
          </p:cNvPr>
          <p:cNvPicPr>
            <a:picLocks noChangeAspect="1"/>
          </p:cNvPicPr>
          <p:nvPr/>
        </p:nvPicPr>
        <p:blipFill>
          <a:blip r:embed="rId3"/>
          <a:stretch>
            <a:fillRect/>
          </a:stretch>
        </p:blipFill>
        <p:spPr>
          <a:xfrm>
            <a:off x="1007795" y="1371600"/>
            <a:ext cx="8178800" cy="2242198"/>
          </a:xfrm>
          <a:prstGeom prst="rect">
            <a:avLst/>
          </a:prstGeom>
        </p:spPr>
      </p:pic>
    </p:spTree>
    <p:extLst>
      <p:ext uri="{BB962C8B-B14F-4D97-AF65-F5344CB8AC3E}">
        <p14:creationId xmlns:p14="http://schemas.microsoft.com/office/powerpoint/2010/main" val="3257294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a:bodyPr>
          <a:lstStyle/>
          <a:p>
            <a:pPr algn="ctr" eaLnBrk="1" hangingPunct="1"/>
            <a:r>
              <a:rPr lang="en-US" sz="4400" b="1" dirty="0"/>
              <a:t>Interruption in the oxygen pathway</a:t>
            </a:r>
          </a:p>
        </p:txBody>
      </p:sp>
      <p:pic>
        <p:nvPicPr>
          <p:cNvPr id="6" name="Content Placeholder 5">
            <a:extLst>
              <a:ext uri="{FF2B5EF4-FFF2-40B4-BE49-F238E27FC236}">
                <a16:creationId xmlns:a16="http://schemas.microsoft.com/office/drawing/2014/main" id="{2C175981-21A0-F770-D64A-EDB454ACE708}"/>
              </a:ext>
            </a:extLst>
          </p:cNvPr>
          <p:cNvPicPr>
            <a:picLocks noGrp="1" noChangeAspect="1"/>
          </p:cNvPicPr>
          <p:nvPr>
            <p:ph idx="1"/>
          </p:nvPr>
        </p:nvPicPr>
        <p:blipFill>
          <a:blip r:embed="rId3"/>
          <a:stretch>
            <a:fillRect/>
          </a:stretch>
        </p:blipFill>
        <p:spPr>
          <a:xfrm>
            <a:off x="838200" y="2358648"/>
            <a:ext cx="10515600" cy="3285292"/>
          </a:xfrm>
        </p:spPr>
      </p:pic>
    </p:spTree>
    <p:extLst>
      <p:ext uri="{BB962C8B-B14F-4D97-AF65-F5344CB8AC3E}">
        <p14:creationId xmlns:p14="http://schemas.microsoft.com/office/powerpoint/2010/main" val="17916866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a:bodyPr>
          <a:lstStyle/>
          <a:p>
            <a:pPr algn="ctr" eaLnBrk="1" hangingPunct="1"/>
            <a:r>
              <a:rPr lang="en-US" sz="4400" b="1" dirty="0"/>
              <a:t>Interruption in the oxygen pathway</a:t>
            </a:r>
          </a:p>
        </p:txBody>
      </p:sp>
      <p:pic>
        <p:nvPicPr>
          <p:cNvPr id="3" name="Content Placeholder 2">
            <a:extLst>
              <a:ext uri="{FF2B5EF4-FFF2-40B4-BE49-F238E27FC236}">
                <a16:creationId xmlns:a16="http://schemas.microsoft.com/office/drawing/2014/main" id="{0DFB3D17-ACE9-9634-98B9-E3230D598DC9}"/>
              </a:ext>
            </a:extLst>
          </p:cNvPr>
          <p:cNvPicPr>
            <a:picLocks noGrp="1" noChangeAspect="1"/>
          </p:cNvPicPr>
          <p:nvPr>
            <p:ph idx="1"/>
          </p:nvPr>
        </p:nvPicPr>
        <p:blipFill>
          <a:blip r:embed="rId3"/>
          <a:stretch>
            <a:fillRect/>
          </a:stretch>
        </p:blipFill>
        <p:spPr>
          <a:xfrm>
            <a:off x="1940312" y="2105819"/>
            <a:ext cx="7537063" cy="4225002"/>
          </a:xfrm>
        </p:spPr>
      </p:pic>
    </p:spTree>
    <p:extLst>
      <p:ext uri="{BB962C8B-B14F-4D97-AF65-F5344CB8AC3E}">
        <p14:creationId xmlns:p14="http://schemas.microsoft.com/office/powerpoint/2010/main" val="21327142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5DCD-C59D-C3AD-1F93-119D1D9A07BD}"/>
              </a:ext>
            </a:extLst>
          </p:cNvPr>
          <p:cNvSpPr>
            <a:spLocks noGrp="1"/>
          </p:cNvSpPr>
          <p:nvPr>
            <p:ph type="title"/>
          </p:nvPr>
        </p:nvSpPr>
        <p:spPr/>
        <p:txBody>
          <a:bodyPr/>
          <a:lstStyle/>
          <a:p>
            <a:pPr algn="ctr"/>
            <a:r>
              <a:rPr lang="en-US" b="1" dirty="0"/>
              <a:t>2</a:t>
            </a:r>
            <a:r>
              <a:rPr lang="en-US" b="1" baseline="30000" dirty="0"/>
              <a:t>nd</a:t>
            </a:r>
            <a:r>
              <a:rPr lang="en-US" b="1" dirty="0"/>
              <a:t> stage management: should this patient be pushing with every contraction?</a:t>
            </a:r>
          </a:p>
        </p:txBody>
      </p:sp>
      <p:pic>
        <p:nvPicPr>
          <p:cNvPr id="5" name="Content Placeholder 4">
            <a:extLst>
              <a:ext uri="{FF2B5EF4-FFF2-40B4-BE49-F238E27FC236}">
                <a16:creationId xmlns:a16="http://schemas.microsoft.com/office/drawing/2014/main" id="{0FB58DA9-54C1-3CBB-39B1-3E124227378B}"/>
              </a:ext>
            </a:extLst>
          </p:cNvPr>
          <p:cNvPicPr>
            <a:picLocks noGrp="1" noChangeAspect="1"/>
          </p:cNvPicPr>
          <p:nvPr>
            <p:ph idx="1"/>
          </p:nvPr>
        </p:nvPicPr>
        <p:blipFill>
          <a:blip r:embed="rId3"/>
          <a:stretch>
            <a:fillRect/>
          </a:stretch>
        </p:blipFill>
        <p:spPr>
          <a:xfrm>
            <a:off x="2152650" y="2555399"/>
            <a:ext cx="7886700" cy="2891790"/>
          </a:xfrm>
        </p:spPr>
      </p:pic>
    </p:spTree>
    <p:extLst>
      <p:ext uri="{BB962C8B-B14F-4D97-AF65-F5344CB8AC3E}">
        <p14:creationId xmlns:p14="http://schemas.microsoft.com/office/powerpoint/2010/main" val="8003977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a:bodyPr>
          <a:lstStyle/>
          <a:p>
            <a:pPr eaLnBrk="1" hangingPunct="1"/>
            <a:r>
              <a:rPr lang="en-US" sz="4000" dirty="0"/>
              <a:t>Fetal Response to Decreased Oxygen</a:t>
            </a:r>
          </a:p>
        </p:txBody>
      </p:sp>
      <p:sp>
        <p:nvSpPr>
          <p:cNvPr id="75779" name="Rectangle 3"/>
          <p:cNvSpPr>
            <a:spLocks noGrp="1" noChangeArrowheads="1"/>
          </p:cNvSpPr>
          <p:nvPr>
            <p:ph idx="1"/>
          </p:nvPr>
        </p:nvSpPr>
        <p:spPr>
          <a:xfrm>
            <a:off x="838200" y="1284270"/>
            <a:ext cx="10515600" cy="4892693"/>
          </a:xfrm>
        </p:spPr>
        <p:txBody>
          <a:bodyPr>
            <a:normAutofit fontScale="92500" lnSpcReduction="20000"/>
          </a:bodyPr>
          <a:lstStyle/>
          <a:p>
            <a:pPr eaLnBrk="1" hangingPunct="1"/>
            <a:endParaRPr lang="en-US" sz="3200" dirty="0"/>
          </a:p>
          <a:p>
            <a:pPr eaLnBrk="1" hangingPunct="1"/>
            <a:r>
              <a:rPr lang="en-US" sz="3200" dirty="0"/>
              <a:t>Redistribution of blood to vital organs:</a:t>
            </a:r>
          </a:p>
          <a:p>
            <a:pPr lvl="1"/>
            <a:r>
              <a:rPr lang="en-US" sz="3200" dirty="0"/>
              <a:t>Brain, heart, and adrenal glands</a:t>
            </a:r>
          </a:p>
          <a:p>
            <a:pPr eaLnBrk="1" hangingPunct="1"/>
            <a:r>
              <a:rPr lang="en-US" sz="3200" dirty="0"/>
              <a:t>Alterations in behavioral state:</a:t>
            </a:r>
          </a:p>
          <a:p>
            <a:pPr lvl="1"/>
            <a:r>
              <a:rPr lang="en-US" sz="2900" dirty="0"/>
              <a:t>Decreased fetal movement</a:t>
            </a:r>
          </a:p>
          <a:p>
            <a:pPr lvl="1"/>
            <a:r>
              <a:rPr lang="en-US" sz="2900" dirty="0"/>
              <a:t>Decreased variability</a:t>
            </a:r>
          </a:p>
          <a:p>
            <a:pPr eaLnBrk="1" hangingPunct="1"/>
            <a:r>
              <a:rPr lang="en-US" sz="3200" dirty="0"/>
              <a:t>Aerobic to anaerobic metabolism</a:t>
            </a:r>
          </a:p>
          <a:p>
            <a:pPr eaLnBrk="1" hangingPunct="1"/>
            <a:endParaRPr lang="en-US" sz="3200" dirty="0"/>
          </a:p>
          <a:p>
            <a:pPr marL="0" indent="0" eaLnBrk="1" hangingPunct="1">
              <a:buNone/>
            </a:pPr>
            <a:r>
              <a:rPr lang="en-US" sz="3900" dirty="0">
                <a:solidFill>
                  <a:srgbClr val="0070C0"/>
                </a:solidFill>
              </a:rPr>
              <a:t>Fetal response is affected by blood flow to uterus and placenta, integrity of the placenta, and blood flow through the umbilical cord</a:t>
            </a:r>
          </a:p>
        </p:txBody>
      </p:sp>
    </p:spTree>
    <p:extLst>
      <p:ext uri="{BB962C8B-B14F-4D97-AF65-F5344CB8AC3E}">
        <p14:creationId xmlns:p14="http://schemas.microsoft.com/office/powerpoint/2010/main" val="22836268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a:bodyPr>
          <a:lstStyle/>
          <a:p>
            <a:pPr eaLnBrk="1" hangingPunct="1"/>
            <a:r>
              <a:rPr lang="en-US" sz="4000"/>
              <a:t>Interventions to Decrease Maternal Oxygen Consumption</a:t>
            </a:r>
          </a:p>
        </p:txBody>
      </p:sp>
      <p:sp>
        <p:nvSpPr>
          <p:cNvPr id="72707" name="Rectangle 3"/>
          <p:cNvSpPr>
            <a:spLocks noGrp="1" noChangeArrowheads="1"/>
          </p:cNvSpPr>
          <p:nvPr>
            <p:ph idx="1"/>
          </p:nvPr>
        </p:nvSpPr>
        <p:spPr/>
        <p:txBody>
          <a:bodyPr/>
          <a:lstStyle/>
          <a:p>
            <a:pPr eaLnBrk="1" hangingPunct="1"/>
            <a:r>
              <a:rPr lang="en-US" sz="2800"/>
              <a:t>Promote maternal relaxation</a:t>
            </a:r>
          </a:p>
          <a:p>
            <a:pPr eaLnBrk="1" hangingPunct="1"/>
            <a:r>
              <a:rPr lang="en-US" sz="2800"/>
              <a:t>Coach with helpful breathing</a:t>
            </a:r>
          </a:p>
          <a:p>
            <a:pPr eaLnBrk="1" hangingPunct="1"/>
            <a:r>
              <a:rPr lang="en-US" sz="2800"/>
              <a:t>Manage pain</a:t>
            </a:r>
          </a:p>
          <a:p>
            <a:pPr eaLnBrk="1" hangingPunct="1"/>
            <a:r>
              <a:rPr lang="en-US" sz="2800"/>
              <a:t>Maintain acceptable uterine activity in some cases decreasing activity</a:t>
            </a:r>
          </a:p>
          <a:p>
            <a:pPr eaLnBrk="1" hangingPunct="1"/>
            <a:r>
              <a:rPr lang="en-US" sz="2800"/>
              <a:t>Use antipyretics to reduce fever</a:t>
            </a:r>
          </a:p>
          <a:p>
            <a:pPr eaLnBrk="1" hangingPunct="1"/>
            <a:r>
              <a:rPr lang="en-US" sz="2800"/>
              <a:t>Reposition the mother</a:t>
            </a:r>
          </a:p>
          <a:p>
            <a:pPr eaLnBrk="1" hangingPunct="1"/>
            <a:r>
              <a:rPr lang="en-US" sz="2800"/>
              <a:t>Provide appropriate management of the second stage of labor.</a:t>
            </a:r>
          </a:p>
        </p:txBody>
      </p:sp>
    </p:spTree>
    <p:extLst>
      <p:ext uri="{BB962C8B-B14F-4D97-AF65-F5344CB8AC3E}">
        <p14:creationId xmlns:p14="http://schemas.microsoft.com/office/powerpoint/2010/main" val="10330702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pPr eaLnBrk="1" hangingPunct="1"/>
            <a:r>
              <a:rPr lang="en-US" sz="4400" dirty="0">
                <a:highlight>
                  <a:srgbClr val="00FFFF"/>
                </a:highlight>
              </a:rPr>
              <a:t>Definitions of key terms</a:t>
            </a:r>
          </a:p>
        </p:txBody>
      </p:sp>
      <p:sp>
        <p:nvSpPr>
          <p:cNvPr id="77827" name="Rectangle 3"/>
          <p:cNvSpPr>
            <a:spLocks noGrp="1" noChangeArrowheads="1"/>
          </p:cNvSpPr>
          <p:nvPr>
            <p:ph idx="1"/>
          </p:nvPr>
        </p:nvSpPr>
        <p:spPr>
          <a:xfrm>
            <a:off x="2152650" y="1825625"/>
            <a:ext cx="6534150" cy="4351338"/>
          </a:xfrm>
        </p:spPr>
        <p:txBody>
          <a:bodyPr>
            <a:normAutofit/>
          </a:bodyPr>
          <a:lstStyle/>
          <a:p>
            <a:pPr eaLnBrk="1" hangingPunct="1"/>
            <a:r>
              <a:rPr lang="en-US" sz="2800" u="sng" dirty="0"/>
              <a:t>Base Deficit</a:t>
            </a:r>
            <a:r>
              <a:rPr lang="en-US" sz="2800" dirty="0"/>
              <a:t>:  HCO3 (bicarbonate) concentration lower than normal</a:t>
            </a:r>
          </a:p>
          <a:p>
            <a:pPr eaLnBrk="1" hangingPunct="1"/>
            <a:r>
              <a:rPr lang="en-US" sz="2800" u="sng" dirty="0"/>
              <a:t>Base Excess</a:t>
            </a:r>
            <a:r>
              <a:rPr lang="en-US" sz="2800" dirty="0"/>
              <a:t>: HCO3 concentration higher than normal</a:t>
            </a:r>
          </a:p>
          <a:p>
            <a:pPr eaLnBrk="1" hangingPunct="1"/>
            <a:r>
              <a:rPr lang="en-US" sz="2800" u="sng" dirty="0"/>
              <a:t>Acidemia</a:t>
            </a:r>
            <a:r>
              <a:rPr lang="en-US" sz="2800" dirty="0"/>
              <a:t>: Increased concentration of hydrogen ions in the blood</a:t>
            </a:r>
          </a:p>
          <a:p>
            <a:pPr eaLnBrk="1" hangingPunct="1"/>
            <a:r>
              <a:rPr lang="en-US" sz="2800" u="sng" dirty="0"/>
              <a:t>Acidosis</a:t>
            </a:r>
            <a:r>
              <a:rPr lang="en-US" sz="2800" dirty="0"/>
              <a:t>:  Increased concentration of hydrogen ions in the tissue</a:t>
            </a:r>
          </a:p>
        </p:txBody>
      </p:sp>
      <mc:AlternateContent xmlns:mc="http://schemas.openxmlformats.org/markup-compatibility/2006" xmlns:p14="http://schemas.microsoft.com/office/powerpoint/2010/main">
        <mc:Choice Requires="p14">
          <p:contentPart p14:bwMode="auto" r:id="rId2">
            <p14:nvContentPartPr>
              <p14:cNvPr id="27650" name="Ink 2"/>
              <p14:cNvContentPartPr>
                <a14:cpLocks xmlns:a14="http://schemas.microsoft.com/office/drawing/2010/main" noRot="1" noChangeAspect="1" noEditPoints="1" noChangeArrowheads="1" noChangeShapeType="1"/>
              </p14:cNvContentPartPr>
              <p14:nvPr/>
            </p14:nvContentPartPr>
            <p14:xfrm>
              <a:off x="31486475" y="49287113"/>
              <a:ext cx="0" cy="0"/>
            </p14:xfrm>
          </p:contentPart>
        </mc:Choice>
        <mc:Fallback xmlns="">
          <p:pic>
            <p:nvPicPr>
              <p:cNvPr id="27650" name="Ink 2"/>
              <p:cNvPicPr>
                <a:picLocks noRot="1" noChangeAspect="1" noEditPoints="1" noChangeArrowheads="1" noChangeShapeType="1"/>
              </p:cNvPicPr>
              <p:nvPr/>
            </p:nvPicPr>
            <p:blipFill>
              <a:blip r:embed="rId3"/>
              <a:stretch>
                <a:fillRect/>
              </a:stretch>
            </p:blipFill>
            <p:spPr>
              <a:xfrm>
                <a:off x="31486475" y="49287113"/>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7651" name="Ink 3"/>
              <p14:cNvContentPartPr>
                <a14:cpLocks xmlns:a14="http://schemas.microsoft.com/office/drawing/2010/main" noRot="1" noChangeAspect="1" noEditPoints="1" noChangeArrowheads="1" noChangeShapeType="1"/>
              </p14:cNvContentPartPr>
              <p14:nvPr/>
            </p14:nvContentPartPr>
            <p14:xfrm>
              <a:off x="124415550" y="0"/>
              <a:ext cx="0" cy="0"/>
            </p14:xfrm>
          </p:contentPart>
        </mc:Choice>
        <mc:Fallback xmlns="">
          <p:pic>
            <p:nvPicPr>
              <p:cNvPr id="27651" name="Ink 3"/>
              <p:cNvPicPr>
                <a:picLocks noRot="1" noChangeAspect="1" noEditPoints="1" noChangeArrowheads="1" noChangeShapeType="1"/>
              </p:cNvPicPr>
              <p:nvPr/>
            </p:nvPicPr>
            <p:blipFill>
              <a:blip r:embed="rId3"/>
              <a:stretch>
                <a:fillRect/>
              </a:stretch>
            </p:blipFill>
            <p:spPr>
              <a:xfrm>
                <a:off x="12441555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652" name="Ink 4"/>
              <p14:cNvContentPartPr>
                <a14:cpLocks xmlns:a14="http://schemas.microsoft.com/office/drawing/2010/main" noRot="1" noChangeAspect="1" noEditPoints="1" noChangeArrowheads="1" noChangeShapeType="1"/>
              </p14:cNvContentPartPr>
              <p14:nvPr/>
            </p14:nvContentPartPr>
            <p14:xfrm>
              <a:off x="227398263" y="123820238"/>
              <a:ext cx="0" cy="0"/>
            </p14:xfrm>
          </p:contentPart>
        </mc:Choice>
        <mc:Fallback xmlns="">
          <p:pic>
            <p:nvPicPr>
              <p:cNvPr id="27652" name="Ink 4"/>
              <p:cNvPicPr>
                <a:picLocks noRot="1" noChangeAspect="1" noEditPoints="1" noChangeArrowheads="1" noChangeShapeType="1"/>
              </p:cNvPicPr>
              <p:nvPr/>
            </p:nvPicPr>
            <p:blipFill>
              <a:blip r:embed="rId3"/>
              <a:stretch>
                <a:fillRect/>
              </a:stretch>
            </p:blipFill>
            <p:spPr>
              <a:xfrm>
                <a:off x="227398263" y="123820238"/>
                <a:ext cx="0" cy="0"/>
              </a:xfrm>
              <a:prstGeom prst="rect">
                <a:avLst/>
              </a:prstGeom>
            </p:spPr>
          </p:pic>
        </mc:Fallback>
      </mc:AlternateContent>
    </p:spTree>
    <p:extLst>
      <p:ext uri="{BB962C8B-B14F-4D97-AF65-F5344CB8AC3E}">
        <p14:creationId xmlns:p14="http://schemas.microsoft.com/office/powerpoint/2010/main" val="25900230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a:bodyPr>
          <a:lstStyle/>
          <a:p>
            <a:pPr eaLnBrk="1" hangingPunct="1"/>
            <a:r>
              <a:rPr lang="en-US" sz="4400" dirty="0">
                <a:highlight>
                  <a:srgbClr val="00FFFF"/>
                </a:highlight>
              </a:rPr>
              <a:t>Definitions of key terms</a:t>
            </a:r>
          </a:p>
        </p:txBody>
      </p:sp>
      <p:sp>
        <p:nvSpPr>
          <p:cNvPr id="78851" name="Rectangle 3"/>
          <p:cNvSpPr>
            <a:spLocks noGrp="1" noChangeArrowheads="1"/>
          </p:cNvSpPr>
          <p:nvPr>
            <p:ph idx="1"/>
          </p:nvPr>
        </p:nvSpPr>
        <p:spPr>
          <a:xfrm>
            <a:off x="2152650" y="1825625"/>
            <a:ext cx="6457950" cy="4351338"/>
          </a:xfrm>
        </p:spPr>
        <p:txBody>
          <a:bodyPr>
            <a:normAutofit/>
          </a:bodyPr>
          <a:lstStyle/>
          <a:p>
            <a:pPr eaLnBrk="1" hangingPunct="1"/>
            <a:r>
              <a:rPr lang="en-US" sz="3200" u="sng" dirty="0"/>
              <a:t>Hypoxemia</a:t>
            </a:r>
            <a:r>
              <a:rPr lang="en-US" sz="3200" dirty="0"/>
              <a:t>:  decreased oxygen content in the blood</a:t>
            </a:r>
          </a:p>
          <a:p>
            <a:pPr eaLnBrk="1" hangingPunct="1"/>
            <a:r>
              <a:rPr lang="en-US" sz="3200" u="sng" dirty="0"/>
              <a:t>Hypoxia</a:t>
            </a:r>
            <a:r>
              <a:rPr lang="en-US" sz="3200" dirty="0"/>
              <a:t>:  Decreased level of Oxygen in the tissue</a:t>
            </a:r>
          </a:p>
          <a:p>
            <a:pPr eaLnBrk="1" hangingPunct="1"/>
            <a:r>
              <a:rPr lang="en-US" sz="3200" u="sng" dirty="0"/>
              <a:t>Asphyxia</a:t>
            </a:r>
            <a:r>
              <a:rPr lang="en-US" sz="3200" dirty="0"/>
              <a:t>:  Hypoxia, acidemia, and metabolic acidosis</a:t>
            </a:r>
          </a:p>
        </p:txBody>
      </p:sp>
    </p:spTree>
    <p:extLst>
      <p:ext uri="{BB962C8B-B14F-4D97-AF65-F5344CB8AC3E}">
        <p14:creationId xmlns:p14="http://schemas.microsoft.com/office/powerpoint/2010/main" val="20485456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5DCD-C59D-C3AD-1F93-119D1D9A07BD}"/>
              </a:ext>
            </a:extLst>
          </p:cNvPr>
          <p:cNvSpPr>
            <a:spLocks noGrp="1"/>
          </p:cNvSpPr>
          <p:nvPr>
            <p:ph type="title"/>
          </p:nvPr>
        </p:nvSpPr>
        <p:spPr/>
        <p:txBody>
          <a:bodyPr>
            <a:normAutofit/>
          </a:bodyPr>
          <a:lstStyle/>
          <a:p>
            <a:pPr algn="ctr"/>
            <a:r>
              <a:rPr lang="en-US" sz="3600" b="1" dirty="0"/>
              <a:t>Standardized FHR Interpretation Consensus:</a:t>
            </a:r>
          </a:p>
        </p:txBody>
      </p:sp>
      <p:sp>
        <p:nvSpPr>
          <p:cNvPr id="3" name="Content Placeholder 2">
            <a:extLst>
              <a:ext uri="{FF2B5EF4-FFF2-40B4-BE49-F238E27FC236}">
                <a16:creationId xmlns:a16="http://schemas.microsoft.com/office/drawing/2014/main" id="{BD3230AA-9248-8777-76C1-492D79574263}"/>
              </a:ext>
            </a:extLst>
          </p:cNvPr>
          <p:cNvSpPr>
            <a:spLocks noGrp="1"/>
          </p:cNvSpPr>
          <p:nvPr>
            <p:ph idx="1"/>
          </p:nvPr>
        </p:nvSpPr>
        <p:spPr>
          <a:xfrm>
            <a:off x="1237786" y="2174487"/>
            <a:ext cx="7549376" cy="4002475"/>
          </a:xfrm>
        </p:spPr>
        <p:txBody>
          <a:bodyPr/>
          <a:lstStyle/>
          <a:p>
            <a:r>
              <a:rPr lang="en-US" sz="3200" i="0" dirty="0">
                <a:solidFill>
                  <a:srgbClr val="0070C0"/>
                </a:solidFill>
                <a:cs typeface="Times New Roman" pitchFamily="18" charset="0"/>
              </a:rPr>
              <a:t>Intrapartum interruption of fetal oxygenation does not result in neurologic injury (cerebral palsy) unless it progresses to the stage of significant metabolic acidemia (umbilical artery pH &lt; 7.0 and base deficit ≥ 12 mmol/L)</a:t>
            </a:r>
            <a:endParaRPr lang="en-US" sz="3200" i="0" dirty="0">
              <a:solidFill>
                <a:srgbClr val="0070C0"/>
              </a:solidFill>
              <a:cs typeface="Arial" charset="0"/>
            </a:endParaRPr>
          </a:p>
          <a:p>
            <a:endParaRPr lang="en-US" dirty="0"/>
          </a:p>
        </p:txBody>
      </p:sp>
    </p:spTree>
    <p:extLst>
      <p:ext uri="{BB962C8B-B14F-4D97-AF65-F5344CB8AC3E}">
        <p14:creationId xmlns:p14="http://schemas.microsoft.com/office/powerpoint/2010/main" val="19658421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5DCD-C59D-C3AD-1F93-119D1D9A07BD}"/>
              </a:ext>
            </a:extLst>
          </p:cNvPr>
          <p:cNvSpPr>
            <a:spLocks noGrp="1"/>
          </p:cNvSpPr>
          <p:nvPr>
            <p:ph type="title"/>
          </p:nvPr>
        </p:nvSpPr>
        <p:spPr>
          <a:xfrm>
            <a:off x="2152650" y="365127"/>
            <a:ext cx="7886700" cy="777874"/>
          </a:xfrm>
        </p:spPr>
        <p:txBody>
          <a:bodyPr>
            <a:normAutofit/>
          </a:bodyPr>
          <a:lstStyle/>
          <a:p>
            <a:pPr algn="ctr"/>
            <a:r>
              <a:rPr lang="en-US" sz="4800" dirty="0"/>
              <a:t>Acid-Base Analysis</a:t>
            </a:r>
          </a:p>
        </p:txBody>
      </p:sp>
      <p:graphicFrame>
        <p:nvGraphicFramePr>
          <p:cNvPr id="4" name="Table 4">
            <a:extLst>
              <a:ext uri="{FF2B5EF4-FFF2-40B4-BE49-F238E27FC236}">
                <a16:creationId xmlns:a16="http://schemas.microsoft.com/office/drawing/2014/main" id="{FF7B6540-560B-9736-4876-C830D1B8BE51}"/>
              </a:ext>
            </a:extLst>
          </p:cNvPr>
          <p:cNvGraphicFramePr>
            <a:graphicFrameLocks noGrp="1"/>
          </p:cNvGraphicFramePr>
          <p:nvPr>
            <p:ph idx="1"/>
            <p:extLst>
              <p:ext uri="{D42A27DB-BD31-4B8C-83A1-F6EECF244321}">
                <p14:modId xmlns:p14="http://schemas.microsoft.com/office/powerpoint/2010/main" val="3123763658"/>
              </p:ext>
            </p:extLst>
          </p:nvPr>
        </p:nvGraphicFramePr>
        <p:xfrm>
          <a:off x="1204332" y="1825625"/>
          <a:ext cx="8473068" cy="4151427"/>
        </p:xfrm>
        <a:graphic>
          <a:graphicData uri="http://schemas.openxmlformats.org/drawingml/2006/table">
            <a:tbl>
              <a:tblPr firstRow="1" bandRow="1">
                <a:tableStyleId>{5C22544A-7EE6-4342-B048-85BDC9FD1C3A}</a:tableStyleId>
              </a:tblPr>
              <a:tblGrid>
                <a:gridCol w="1534976">
                  <a:extLst>
                    <a:ext uri="{9D8B030D-6E8A-4147-A177-3AD203B41FA5}">
                      <a16:colId xmlns:a16="http://schemas.microsoft.com/office/drawing/2014/main" val="1239505540"/>
                    </a:ext>
                  </a:extLst>
                </a:gridCol>
                <a:gridCol w="1801039">
                  <a:extLst>
                    <a:ext uri="{9D8B030D-6E8A-4147-A177-3AD203B41FA5}">
                      <a16:colId xmlns:a16="http://schemas.microsoft.com/office/drawing/2014/main" val="3615625837"/>
                    </a:ext>
                  </a:extLst>
                </a:gridCol>
                <a:gridCol w="2391350">
                  <a:extLst>
                    <a:ext uri="{9D8B030D-6E8A-4147-A177-3AD203B41FA5}">
                      <a16:colId xmlns:a16="http://schemas.microsoft.com/office/drawing/2014/main" val="736738759"/>
                    </a:ext>
                  </a:extLst>
                </a:gridCol>
                <a:gridCol w="2745703">
                  <a:extLst>
                    <a:ext uri="{9D8B030D-6E8A-4147-A177-3AD203B41FA5}">
                      <a16:colId xmlns:a16="http://schemas.microsoft.com/office/drawing/2014/main" val="1686675750"/>
                    </a:ext>
                  </a:extLst>
                </a:gridCol>
              </a:tblGrid>
              <a:tr h="593061">
                <a:tc>
                  <a:txBody>
                    <a:bodyPr/>
                    <a:lstStyle/>
                    <a:p>
                      <a:endParaRPr lang="en-US" dirty="0"/>
                    </a:p>
                  </a:txBody>
                  <a:tcPr/>
                </a:tc>
                <a:tc>
                  <a:txBody>
                    <a:bodyPr/>
                    <a:lstStyle/>
                    <a:p>
                      <a:r>
                        <a:rPr lang="en-US" dirty="0"/>
                        <a:t>Target Values</a:t>
                      </a:r>
                    </a:p>
                  </a:txBody>
                  <a:tcPr/>
                </a:tc>
                <a:tc>
                  <a:txBody>
                    <a:bodyPr/>
                    <a:lstStyle/>
                    <a:p>
                      <a:r>
                        <a:rPr lang="en-US" dirty="0"/>
                        <a:t>Metabolic Acidemia</a:t>
                      </a:r>
                    </a:p>
                  </a:txBody>
                  <a:tcPr/>
                </a:tc>
                <a:tc>
                  <a:txBody>
                    <a:bodyPr/>
                    <a:lstStyle/>
                    <a:p>
                      <a:r>
                        <a:rPr lang="en-US" dirty="0"/>
                        <a:t>Respiratory Acidemia</a:t>
                      </a:r>
                    </a:p>
                  </a:txBody>
                  <a:tcPr/>
                </a:tc>
                <a:extLst>
                  <a:ext uri="{0D108BD9-81ED-4DB2-BD59-A6C34878D82A}">
                    <a16:rowId xmlns:a16="http://schemas.microsoft.com/office/drawing/2014/main" val="3261596556"/>
                  </a:ext>
                </a:extLst>
              </a:tr>
              <a:tr h="593061">
                <a:tc>
                  <a:txBody>
                    <a:bodyPr/>
                    <a:lstStyle/>
                    <a:p>
                      <a:r>
                        <a:rPr lang="en-US" dirty="0"/>
                        <a:t>PH</a:t>
                      </a:r>
                    </a:p>
                  </a:txBody>
                  <a:tcPr/>
                </a:tc>
                <a:tc>
                  <a:txBody>
                    <a:bodyPr/>
                    <a:lstStyle/>
                    <a:p>
                      <a:r>
                        <a:rPr lang="en-US" u="sng" dirty="0"/>
                        <a:t>&gt;</a:t>
                      </a:r>
                      <a:r>
                        <a:rPr lang="en-US" dirty="0"/>
                        <a:t>7.20</a:t>
                      </a:r>
                    </a:p>
                  </a:txBody>
                  <a:tcPr/>
                </a:tc>
                <a:tc>
                  <a:txBody>
                    <a:bodyPr/>
                    <a:lstStyle/>
                    <a:p>
                      <a:r>
                        <a:rPr lang="en-US" dirty="0"/>
                        <a:t>&lt;7.20</a:t>
                      </a:r>
                    </a:p>
                  </a:txBody>
                  <a:tcPr/>
                </a:tc>
                <a:tc>
                  <a:txBody>
                    <a:bodyPr/>
                    <a:lstStyle/>
                    <a:p>
                      <a:r>
                        <a:rPr lang="en-US" dirty="0"/>
                        <a:t>&lt;7.20</a:t>
                      </a:r>
                    </a:p>
                  </a:txBody>
                  <a:tcPr/>
                </a:tc>
                <a:extLst>
                  <a:ext uri="{0D108BD9-81ED-4DB2-BD59-A6C34878D82A}">
                    <a16:rowId xmlns:a16="http://schemas.microsoft.com/office/drawing/2014/main" val="3599965902"/>
                  </a:ext>
                </a:extLst>
              </a:tr>
              <a:tr h="593061">
                <a:tc>
                  <a:txBody>
                    <a:bodyPr/>
                    <a:lstStyle/>
                    <a:p>
                      <a:r>
                        <a:rPr lang="en-US" dirty="0"/>
                        <a:t>pO2</a:t>
                      </a:r>
                    </a:p>
                  </a:txBody>
                  <a:tcPr/>
                </a:tc>
                <a:tc>
                  <a:txBody>
                    <a:bodyPr/>
                    <a:lstStyle/>
                    <a:p>
                      <a:r>
                        <a:rPr lang="en-US" dirty="0"/>
                        <a:t>&gt;20</a:t>
                      </a:r>
                    </a:p>
                  </a:txBody>
                  <a:tcPr/>
                </a:tc>
                <a:tc>
                  <a:txBody>
                    <a:bodyPr/>
                    <a:lstStyle/>
                    <a:p>
                      <a:r>
                        <a:rPr lang="en-US" dirty="0"/>
                        <a:t>&lt;20</a:t>
                      </a:r>
                    </a:p>
                  </a:txBody>
                  <a:tcPr/>
                </a:tc>
                <a:tc>
                  <a:txBody>
                    <a:bodyPr/>
                    <a:lstStyle/>
                    <a:p>
                      <a:r>
                        <a:rPr lang="en-US" dirty="0"/>
                        <a:t>Variable</a:t>
                      </a:r>
                    </a:p>
                  </a:txBody>
                  <a:tcPr/>
                </a:tc>
                <a:extLst>
                  <a:ext uri="{0D108BD9-81ED-4DB2-BD59-A6C34878D82A}">
                    <a16:rowId xmlns:a16="http://schemas.microsoft.com/office/drawing/2014/main" val="1939068166"/>
                  </a:ext>
                </a:extLst>
              </a:tr>
              <a:tr h="593061">
                <a:tc>
                  <a:txBody>
                    <a:bodyPr/>
                    <a:lstStyle/>
                    <a:p>
                      <a:r>
                        <a:rPr lang="en-US" dirty="0"/>
                        <a:t>pC02</a:t>
                      </a:r>
                    </a:p>
                  </a:txBody>
                  <a:tcPr/>
                </a:tc>
                <a:tc>
                  <a:txBody>
                    <a:bodyPr/>
                    <a:lstStyle/>
                    <a:p>
                      <a:r>
                        <a:rPr lang="en-US" dirty="0"/>
                        <a:t>&lt;60</a:t>
                      </a:r>
                    </a:p>
                  </a:txBody>
                  <a:tcPr/>
                </a:tc>
                <a:tc>
                  <a:txBody>
                    <a:bodyPr/>
                    <a:lstStyle/>
                    <a:p>
                      <a:r>
                        <a:rPr lang="en-US" dirty="0"/>
                        <a:t>&lt;60</a:t>
                      </a:r>
                    </a:p>
                  </a:txBody>
                  <a:tcPr/>
                </a:tc>
                <a:tc>
                  <a:txBody>
                    <a:bodyPr/>
                    <a:lstStyle/>
                    <a:p>
                      <a:r>
                        <a:rPr lang="en-US" dirty="0"/>
                        <a:t>&gt;60</a:t>
                      </a:r>
                    </a:p>
                  </a:txBody>
                  <a:tcPr/>
                </a:tc>
                <a:extLst>
                  <a:ext uri="{0D108BD9-81ED-4DB2-BD59-A6C34878D82A}">
                    <a16:rowId xmlns:a16="http://schemas.microsoft.com/office/drawing/2014/main" val="3615698141"/>
                  </a:ext>
                </a:extLst>
              </a:tr>
              <a:tr h="593061">
                <a:tc>
                  <a:txBody>
                    <a:bodyPr/>
                    <a:lstStyle/>
                    <a:p>
                      <a:r>
                        <a:rPr lang="en-US" dirty="0"/>
                        <a:t>BD (base deficit) </a:t>
                      </a:r>
                    </a:p>
                  </a:txBody>
                  <a:tcPr/>
                </a:tc>
                <a:tc>
                  <a:txBody>
                    <a:bodyPr/>
                    <a:lstStyle/>
                    <a:p>
                      <a:r>
                        <a:rPr lang="en-US" u="sng" dirty="0"/>
                        <a:t>&lt;</a:t>
                      </a:r>
                      <a:r>
                        <a:rPr lang="en-US" u="none" dirty="0"/>
                        <a:t>12</a:t>
                      </a:r>
                      <a:endParaRPr lang="en-US" u="sng" dirty="0"/>
                    </a:p>
                  </a:txBody>
                  <a:tcPr/>
                </a:tc>
                <a:tc>
                  <a:txBody>
                    <a:bodyPr/>
                    <a:lstStyle/>
                    <a:p>
                      <a:r>
                        <a:rPr lang="en-US" dirty="0"/>
                        <a:t>&gt;12</a:t>
                      </a:r>
                    </a:p>
                  </a:txBody>
                  <a:tcPr/>
                </a:tc>
                <a:tc>
                  <a:txBody>
                    <a:bodyPr/>
                    <a:lstStyle/>
                    <a:p>
                      <a:r>
                        <a:rPr lang="en-US" dirty="0"/>
                        <a:t>&lt;12</a:t>
                      </a:r>
                    </a:p>
                  </a:txBody>
                  <a:tcPr/>
                </a:tc>
                <a:extLst>
                  <a:ext uri="{0D108BD9-81ED-4DB2-BD59-A6C34878D82A}">
                    <a16:rowId xmlns:a16="http://schemas.microsoft.com/office/drawing/2014/main" val="3002752297"/>
                  </a:ext>
                </a:extLst>
              </a:tr>
              <a:tr h="593061">
                <a:tc>
                  <a:txBody>
                    <a:bodyPr/>
                    <a:lstStyle/>
                    <a:p>
                      <a:r>
                        <a:rPr lang="en-US" dirty="0"/>
                        <a:t>BD (base excess)</a:t>
                      </a:r>
                    </a:p>
                  </a:txBody>
                  <a:tcPr/>
                </a:tc>
                <a:tc>
                  <a:txBody>
                    <a:bodyPr/>
                    <a:lstStyle/>
                    <a:p>
                      <a:r>
                        <a:rPr lang="en-US" u="sng" dirty="0"/>
                        <a:t>&gt;</a:t>
                      </a:r>
                      <a:r>
                        <a:rPr lang="en-US" u="none" dirty="0"/>
                        <a:t>-12</a:t>
                      </a:r>
                      <a:endParaRPr lang="en-US" u="sng" dirty="0"/>
                    </a:p>
                  </a:txBody>
                  <a:tcPr/>
                </a:tc>
                <a:tc>
                  <a:txBody>
                    <a:bodyPr/>
                    <a:lstStyle/>
                    <a:p>
                      <a:r>
                        <a:rPr lang="en-US" dirty="0"/>
                        <a:t>&lt;-12</a:t>
                      </a:r>
                    </a:p>
                  </a:txBody>
                  <a:tcPr/>
                </a:tc>
                <a:tc>
                  <a:txBody>
                    <a:bodyPr/>
                    <a:lstStyle/>
                    <a:p>
                      <a:r>
                        <a:rPr lang="en-US" dirty="0"/>
                        <a:t>&gt;-12</a:t>
                      </a:r>
                    </a:p>
                  </a:txBody>
                  <a:tcPr/>
                </a:tc>
                <a:extLst>
                  <a:ext uri="{0D108BD9-81ED-4DB2-BD59-A6C34878D82A}">
                    <a16:rowId xmlns:a16="http://schemas.microsoft.com/office/drawing/2014/main" val="1786606088"/>
                  </a:ext>
                </a:extLst>
              </a:tr>
              <a:tr h="593061">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83918712"/>
                  </a:ext>
                </a:extLst>
              </a:tr>
            </a:tbl>
          </a:graphicData>
        </a:graphic>
      </p:graphicFrame>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1A8FFA3-AE8E-4D2F-5EE9-CAB4B0406A7E}"/>
                  </a:ext>
                </a:extLst>
              </p14:cNvPr>
              <p14:cNvContentPartPr/>
              <p14:nvPr/>
            </p14:nvContentPartPr>
            <p14:xfrm>
              <a:off x="4334040" y="4129362"/>
              <a:ext cx="668160" cy="1152360"/>
            </p14:xfrm>
          </p:contentPart>
        </mc:Choice>
        <mc:Fallback xmlns="">
          <p:pic>
            <p:nvPicPr>
              <p:cNvPr id="3" name="Ink 2">
                <a:extLst>
                  <a:ext uri="{FF2B5EF4-FFF2-40B4-BE49-F238E27FC236}">
                    <a16:creationId xmlns:a16="http://schemas.microsoft.com/office/drawing/2014/main" id="{01A8FFA3-AE8E-4D2F-5EE9-CAB4B0406A7E}"/>
                  </a:ext>
                </a:extLst>
              </p:cNvPr>
              <p:cNvPicPr/>
              <p:nvPr/>
            </p:nvPicPr>
            <p:blipFill>
              <a:blip r:embed="rId4"/>
              <a:stretch>
                <a:fillRect/>
              </a:stretch>
            </p:blipFill>
            <p:spPr>
              <a:xfrm>
                <a:off x="4325400" y="4120722"/>
                <a:ext cx="685800" cy="117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48A4627-2A8D-8414-16BF-E2C6FEE73C02}"/>
                  </a:ext>
                </a:extLst>
              </p14:cNvPr>
              <p14:cNvContentPartPr/>
              <p14:nvPr/>
            </p14:nvContentPartPr>
            <p14:xfrm>
              <a:off x="4931280" y="4160682"/>
              <a:ext cx="239400" cy="1009800"/>
            </p14:xfrm>
          </p:contentPart>
        </mc:Choice>
        <mc:Fallback xmlns="">
          <p:pic>
            <p:nvPicPr>
              <p:cNvPr id="5" name="Ink 4">
                <a:extLst>
                  <a:ext uri="{FF2B5EF4-FFF2-40B4-BE49-F238E27FC236}">
                    <a16:creationId xmlns:a16="http://schemas.microsoft.com/office/drawing/2014/main" id="{248A4627-2A8D-8414-16BF-E2C6FEE73C02}"/>
                  </a:ext>
                </a:extLst>
              </p:cNvPr>
              <p:cNvPicPr/>
              <p:nvPr/>
            </p:nvPicPr>
            <p:blipFill>
              <a:blip r:embed="rId6"/>
              <a:stretch>
                <a:fillRect/>
              </a:stretch>
            </p:blipFill>
            <p:spPr>
              <a:xfrm>
                <a:off x="4922640" y="4151682"/>
                <a:ext cx="257040" cy="1027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5282EDE-B639-0E44-86C1-D330902E8B31}"/>
                  </a:ext>
                </a:extLst>
              </p14:cNvPr>
              <p14:cNvContentPartPr/>
              <p14:nvPr/>
            </p14:nvContentPartPr>
            <p14:xfrm>
              <a:off x="6772680" y="3476322"/>
              <a:ext cx="955440" cy="744480"/>
            </p14:xfrm>
          </p:contentPart>
        </mc:Choice>
        <mc:Fallback xmlns="">
          <p:pic>
            <p:nvPicPr>
              <p:cNvPr id="6" name="Ink 5">
                <a:extLst>
                  <a:ext uri="{FF2B5EF4-FFF2-40B4-BE49-F238E27FC236}">
                    <a16:creationId xmlns:a16="http://schemas.microsoft.com/office/drawing/2014/main" id="{C5282EDE-B639-0E44-86C1-D330902E8B31}"/>
                  </a:ext>
                </a:extLst>
              </p:cNvPr>
              <p:cNvPicPr/>
              <p:nvPr/>
            </p:nvPicPr>
            <p:blipFill>
              <a:blip r:embed="rId8"/>
              <a:stretch>
                <a:fillRect/>
              </a:stretch>
            </p:blipFill>
            <p:spPr>
              <a:xfrm>
                <a:off x="6763680" y="3467682"/>
                <a:ext cx="973080" cy="762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41B68D22-5CB5-111D-8771-756D16B406A6}"/>
                  </a:ext>
                </a:extLst>
              </p14:cNvPr>
              <p14:cNvContentPartPr/>
              <p14:nvPr/>
            </p14:nvContentPartPr>
            <p14:xfrm>
              <a:off x="2556360" y="2273922"/>
              <a:ext cx="929880" cy="726480"/>
            </p14:xfrm>
          </p:contentPart>
        </mc:Choice>
        <mc:Fallback xmlns="">
          <p:pic>
            <p:nvPicPr>
              <p:cNvPr id="7" name="Ink 6">
                <a:extLst>
                  <a:ext uri="{FF2B5EF4-FFF2-40B4-BE49-F238E27FC236}">
                    <a16:creationId xmlns:a16="http://schemas.microsoft.com/office/drawing/2014/main" id="{41B68D22-5CB5-111D-8771-756D16B406A6}"/>
                  </a:ext>
                </a:extLst>
              </p:cNvPr>
              <p:cNvPicPr/>
              <p:nvPr/>
            </p:nvPicPr>
            <p:blipFill>
              <a:blip r:embed="rId10"/>
              <a:stretch>
                <a:fillRect/>
              </a:stretch>
            </p:blipFill>
            <p:spPr>
              <a:xfrm>
                <a:off x="2547720" y="2265282"/>
                <a:ext cx="947520" cy="744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9D52193-26E9-1BFB-8EEF-A75885438443}"/>
                  </a:ext>
                </a:extLst>
              </p14:cNvPr>
              <p14:cNvContentPartPr/>
              <p14:nvPr/>
            </p14:nvContentPartPr>
            <p14:xfrm>
              <a:off x="9914040" y="873162"/>
              <a:ext cx="360" cy="360"/>
            </p14:xfrm>
          </p:contentPart>
        </mc:Choice>
        <mc:Fallback xmlns="">
          <p:pic>
            <p:nvPicPr>
              <p:cNvPr id="8" name="Ink 7">
                <a:extLst>
                  <a:ext uri="{FF2B5EF4-FFF2-40B4-BE49-F238E27FC236}">
                    <a16:creationId xmlns:a16="http://schemas.microsoft.com/office/drawing/2014/main" id="{F9D52193-26E9-1BFB-8EEF-A75885438443}"/>
                  </a:ext>
                </a:extLst>
              </p:cNvPr>
              <p:cNvPicPr/>
              <p:nvPr/>
            </p:nvPicPr>
            <p:blipFill>
              <a:blip r:embed="rId12"/>
              <a:stretch>
                <a:fillRect/>
              </a:stretch>
            </p:blipFill>
            <p:spPr>
              <a:xfrm>
                <a:off x="9905400" y="864162"/>
                <a:ext cx="18000" cy="18000"/>
              </a:xfrm>
              <a:prstGeom prst="rect">
                <a:avLst/>
              </a:prstGeom>
            </p:spPr>
          </p:pic>
        </mc:Fallback>
      </mc:AlternateContent>
    </p:spTree>
    <p:extLst>
      <p:ext uri="{BB962C8B-B14F-4D97-AF65-F5344CB8AC3E}">
        <p14:creationId xmlns:p14="http://schemas.microsoft.com/office/powerpoint/2010/main" val="17953124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C0BF-B148-B962-0B0C-7098A201CD50}"/>
              </a:ext>
            </a:extLst>
          </p:cNvPr>
          <p:cNvSpPr>
            <a:spLocks noGrp="1"/>
          </p:cNvSpPr>
          <p:nvPr>
            <p:ph type="title"/>
          </p:nvPr>
        </p:nvSpPr>
        <p:spPr/>
        <p:txBody>
          <a:bodyPr>
            <a:normAutofit/>
          </a:bodyPr>
          <a:lstStyle/>
          <a:p>
            <a:r>
              <a:rPr lang="en-US" sz="4800" dirty="0">
                <a:solidFill>
                  <a:srgbClr val="0070C0"/>
                </a:solidFill>
              </a:rPr>
              <a:t>Respiratory acidemia:</a:t>
            </a:r>
          </a:p>
        </p:txBody>
      </p:sp>
      <p:sp>
        <p:nvSpPr>
          <p:cNvPr id="3" name="Content Placeholder 2">
            <a:extLst>
              <a:ext uri="{FF2B5EF4-FFF2-40B4-BE49-F238E27FC236}">
                <a16:creationId xmlns:a16="http://schemas.microsoft.com/office/drawing/2014/main" id="{04218CD5-A46E-A065-454D-AAF72D091DEC}"/>
              </a:ext>
            </a:extLst>
          </p:cNvPr>
          <p:cNvSpPr>
            <a:spLocks noGrp="1"/>
          </p:cNvSpPr>
          <p:nvPr>
            <p:ph idx="1"/>
          </p:nvPr>
        </p:nvSpPr>
        <p:spPr>
          <a:xfrm>
            <a:off x="838200" y="1583474"/>
            <a:ext cx="9201150" cy="4593490"/>
          </a:xfrm>
        </p:spPr>
        <p:txBody>
          <a:bodyPr/>
          <a:lstStyle/>
          <a:p>
            <a:pPr>
              <a:buFont typeface="Courier New" panose="02070309020205020404" pitchFamily="49" charset="0"/>
              <a:buChar char="o"/>
            </a:pPr>
            <a:r>
              <a:rPr lang="en-US" sz="4000" dirty="0"/>
              <a:t>   increased C02 levels  </a:t>
            </a:r>
          </a:p>
          <a:p>
            <a:pPr>
              <a:buFont typeface="Courier New" panose="02070309020205020404" pitchFamily="49" charset="0"/>
              <a:buChar char="o"/>
            </a:pPr>
            <a:r>
              <a:rPr lang="en-US" sz="4000" dirty="0"/>
              <a:t>   Can develop rapidly</a:t>
            </a:r>
          </a:p>
          <a:p>
            <a:pPr>
              <a:buFont typeface="Courier New" panose="02070309020205020404" pitchFamily="49" charset="0"/>
              <a:buChar char="o"/>
            </a:pPr>
            <a:r>
              <a:rPr lang="en-US" sz="4000" dirty="0"/>
              <a:t>   Can be corrected rapidly, usually   	with first breath at birth</a:t>
            </a:r>
          </a:p>
          <a:p>
            <a:pPr>
              <a:buFont typeface="Courier New" panose="02070309020205020404" pitchFamily="49" charset="0"/>
              <a:buChar char="o"/>
            </a:pPr>
            <a:endParaRPr lang="en-US" sz="4000" dirty="0"/>
          </a:p>
          <a:p>
            <a:pPr>
              <a:buFont typeface="Courier New" panose="02070309020205020404" pitchFamily="49" charset="0"/>
              <a:buChar char="o"/>
            </a:pPr>
            <a:endParaRPr lang="en-US" sz="4400" dirty="0"/>
          </a:p>
          <a:p>
            <a:pPr marL="0" indent="0">
              <a:buNone/>
            </a:pPr>
            <a:endParaRPr lang="en-US" dirty="0"/>
          </a:p>
        </p:txBody>
      </p:sp>
    </p:spTree>
    <p:extLst>
      <p:ext uri="{BB962C8B-B14F-4D97-AF65-F5344CB8AC3E}">
        <p14:creationId xmlns:p14="http://schemas.microsoft.com/office/powerpoint/2010/main" val="3344084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365127"/>
            <a:ext cx="10515600" cy="2300014"/>
          </a:xfrm>
        </p:spPr>
        <p:txBody>
          <a:bodyPr>
            <a:normAutofit/>
          </a:bodyPr>
          <a:lstStyle/>
          <a:p>
            <a:pPr algn="ctr" eaLnBrk="1" hangingPunct="1"/>
            <a:r>
              <a:rPr lang="en-US" sz="4000" b="1" dirty="0"/>
              <a:t>Fetal Tachycardia: Baseline &gt; 160 bpm</a:t>
            </a:r>
            <a:br>
              <a:rPr lang="en-US" sz="4000" b="1" dirty="0"/>
            </a:br>
            <a:br>
              <a:rPr lang="en-US" sz="4000" b="1" dirty="0"/>
            </a:br>
            <a:r>
              <a:rPr lang="en-US" sz="4000" b="1" dirty="0"/>
              <a:t>Baseline 180 BPM</a:t>
            </a:r>
          </a:p>
        </p:txBody>
      </p:sp>
      <p:pic>
        <p:nvPicPr>
          <p:cNvPr id="6" name="Content Placeholder 5">
            <a:extLst>
              <a:ext uri="{FF2B5EF4-FFF2-40B4-BE49-F238E27FC236}">
                <a16:creationId xmlns:a16="http://schemas.microsoft.com/office/drawing/2014/main" id="{BD2A8F4D-2C9F-7723-364B-E067F31ADCF6}"/>
              </a:ext>
            </a:extLst>
          </p:cNvPr>
          <p:cNvPicPr>
            <a:picLocks noGrp="1" noChangeAspect="1"/>
          </p:cNvPicPr>
          <p:nvPr>
            <p:ph idx="1"/>
          </p:nvPr>
        </p:nvPicPr>
        <p:blipFill>
          <a:blip r:embed="rId2"/>
          <a:stretch>
            <a:fillRect/>
          </a:stretch>
        </p:blipFill>
        <p:spPr>
          <a:xfrm>
            <a:off x="682083" y="2367393"/>
            <a:ext cx="9271411" cy="4033407"/>
          </a:xfrm>
        </p:spPr>
      </p:pic>
      <p:sp>
        <p:nvSpPr>
          <p:cNvPr id="7" name="Arrow: Down 6">
            <a:extLst>
              <a:ext uri="{FF2B5EF4-FFF2-40B4-BE49-F238E27FC236}">
                <a16:creationId xmlns:a16="http://schemas.microsoft.com/office/drawing/2014/main" id="{93C94722-7B3E-EF76-2492-0C405359EC37}"/>
              </a:ext>
            </a:extLst>
          </p:cNvPr>
          <p:cNvSpPr/>
          <p:nvPr/>
        </p:nvSpPr>
        <p:spPr>
          <a:xfrm>
            <a:off x="2442117" y="1683834"/>
            <a:ext cx="959005" cy="126675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2393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823D-F76A-B1BC-EB16-2EE023DE58B5}"/>
              </a:ext>
            </a:extLst>
          </p:cNvPr>
          <p:cNvSpPr>
            <a:spLocks noGrp="1"/>
          </p:cNvSpPr>
          <p:nvPr>
            <p:ph type="title"/>
          </p:nvPr>
        </p:nvSpPr>
        <p:spPr/>
        <p:txBody>
          <a:bodyPr>
            <a:normAutofit/>
          </a:bodyPr>
          <a:lstStyle/>
          <a:p>
            <a:r>
              <a:rPr lang="en-US" sz="5400" dirty="0">
                <a:solidFill>
                  <a:srgbClr val="0070C0"/>
                </a:solidFill>
              </a:rPr>
              <a:t>Metabolic Acidosis:</a:t>
            </a:r>
          </a:p>
        </p:txBody>
      </p:sp>
      <p:sp>
        <p:nvSpPr>
          <p:cNvPr id="3" name="Content Placeholder 2">
            <a:extLst>
              <a:ext uri="{FF2B5EF4-FFF2-40B4-BE49-F238E27FC236}">
                <a16:creationId xmlns:a16="http://schemas.microsoft.com/office/drawing/2014/main" id="{8CA16296-55DD-35D2-1757-A5325ACBE7DD}"/>
              </a:ext>
            </a:extLst>
          </p:cNvPr>
          <p:cNvSpPr>
            <a:spLocks noGrp="1"/>
          </p:cNvSpPr>
          <p:nvPr>
            <p:ph idx="1"/>
          </p:nvPr>
        </p:nvSpPr>
        <p:spPr>
          <a:xfrm>
            <a:off x="1905000" y="1849506"/>
            <a:ext cx="8134350" cy="4351338"/>
          </a:xfrm>
        </p:spPr>
        <p:txBody>
          <a:bodyPr>
            <a:normAutofit/>
          </a:bodyPr>
          <a:lstStyle/>
          <a:p>
            <a:pPr>
              <a:buFont typeface="Courier New" panose="02070309020205020404" pitchFamily="49" charset="0"/>
              <a:buChar char="o"/>
            </a:pPr>
            <a:r>
              <a:rPr lang="en-US" sz="4000" dirty="0"/>
              <a:t>       lactic acid levels</a:t>
            </a:r>
          </a:p>
          <a:p>
            <a:pPr>
              <a:buFont typeface="Courier New" panose="02070309020205020404" pitchFamily="49" charset="0"/>
              <a:buChar char="o"/>
            </a:pPr>
            <a:r>
              <a:rPr lang="en-US" sz="4000" dirty="0"/>
              <a:t>   Results from anaerobic metabolism</a:t>
            </a:r>
          </a:p>
          <a:p>
            <a:pPr>
              <a:buFont typeface="Courier New" panose="02070309020205020404" pitchFamily="49" charset="0"/>
              <a:buChar char="o"/>
            </a:pPr>
            <a:r>
              <a:rPr lang="en-US" sz="4000" dirty="0"/>
              <a:t>   Takes longer to develop</a:t>
            </a:r>
          </a:p>
          <a:p>
            <a:pPr>
              <a:buFont typeface="Courier New" panose="02070309020205020404" pitchFamily="49" charset="0"/>
              <a:buChar char="o"/>
            </a:pPr>
            <a:r>
              <a:rPr lang="en-US" sz="4000" dirty="0"/>
              <a:t>   Takes longer to resolve</a:t>
            </a:r>
          </a:p>
          <a:p>
            <a:pPr>
              <a:buFont typeface="Courier New" panose="02070309020205020404" pitchFamily="49" charset="0"/>
              <a:buChar char="o"/>
            </a:pPr>
            <a:endParaRPr lang="en-US" sz="4000" dirty="0"/>
          </a:p>
          <a:p>
            <a:pPr>
              <a:buFont typeface="Courier New" panose="02070309020205020404" pitchFamily="49" charset="0"/>
              <a:buChar char="o"/>
            </a:pPr>
            <a:endParaRPr lang="en-US" sz="4000" dirty="0"/>
          </a:p>
        </p:txBody>
      </p:sp>
      <p:sp>
        <p:nvSpPr>
          <p:cNvPr id="4" name="Arrow: Up 3">
            <a:extLst>
              <a:ext uri="{FF2B5EF4-FFF2-40B4-BE49-F238E27FC236}">
                <a16:creationId xmlns:a16="http://schemas.microsoft.com/office/drawing/2014/main" id="{C7C5BB06-5A85-7010-8F5B-F67A1354A115}"/>
              </a:ext>
            </a:extLst>
          </p:cNvPr>
          <p:cNvSpPr/>
          <p:nvPr/>
        </p:nvSpPr>
        <p:spPr>
          <a:xfrm>
            <a:off x="2590800" y="1849506"/>
            <a:ext cx="4572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953879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Accels"/>
          <p:cNvPicPr>
            <a:picLocks noChangeAspect="1" noChangeArrowheads="1"/>
          </p:cNvPicPr>
          <p:nvPr/>
        </p:nvPicPr>
        <p:blipFill>
          <a:blip r:embed="rId3" cstate="print">
            <a:lum bright="18000" contrast="30000"/>
          </a:blip>
          <a:srcRect t="1894"/>
          <a:stretch>
            <a:fillRect/>
          </a:stretch>
        </p:blipFill>
        <p:spPr bwMode="auto">
          <a:xfrm>
            <a:off x="1524000" y="-1588"/>
            <a:ext cx="9144000" cy="6859588"/>
          </a:xfrm>
          <a:prstGeom prst="rect">
            <a:avLst/>
          </a:prstGeom>
          <a:noFill/>
          <a:ln w="9525">
            <a:noFill/>
            <a:miter lim="800000"/>
            <a:headEnd/>
            <a:tailEnd/>
          </a:ln>
        </p:spPr>
      </p:pic>
      <p:sp>
        <p:nvSpPr>
          <p:cNvPr id="81923" name="TPQuestion"/>
          <p:cNvSpPr>
            <a:spLocks noGrp="1" noChangeArrowheads="1"/>
          </p:cNvSpPr>
          <p:nvPr>
            <p:ph type="title"/>
          </p:nvPr>
        </p:nvSpPr>
        <p:spPr>
          <a:xfrm>
            <a:off x="1795464" y="609600"/>
            <a:ext cx="8601075" cy="1143000"/>
          </a:xfrm>
        </p:spPr>
        <p:txBody>
          <a:bodyPr>
            <a:normAutofit/>
          </a:bodyPr>
          <a:lstStyle/>
          <a:p>
            <a:pPr eaLnBrk="1" hangingPunct="1"/>
            <a:r>
              <a:rPr lang="en-US" sz="2600" dirty="0"/>
              <a:t>Moderate FHR variability reliably predicts the absence of metabolic acidemia at the time it is observed</a:t>
            </a:r>
          </a:p>
        </p:txBody>
      </p:sp>
    </p:spTree>
    <p:custDataLst>
      <p:tags r:id="rId1"/>
    </p:custDataLst>
    <p:extLst>
      <p:ext uri="{BB962C8B-B14F-4D97-AF65-F5344CB8AC3E}">
        <p14:creationId xmlns:p14="http://schemas.microsoft.com/office/powerpoint/2010/main" val="26647573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Accels"/>
          <p:cNvPicPr>
            <a:picLocks noChangeAspect="1" noChangeArrowheads="1"/>
          </p:cNvPicPr>
          <p:nvPr/>
        </p:nvPicPr>
        <p:blipFill>
          <a:blip r:embed="rId3" cstate="print">
            <a:lum bright="18000" contrast="30000"/>
          </a:blip>
          <a:srcRect t="1894"/>
          <a:stretch>
            <a:fillRect/>
          </a:stretch>
        </p:blipFill>
        <p:spPr bwMode="auto">
          <a:xfrm>
            <a:off x="1524000" y="-1588"/>
            <a:ext cx="9144000" cy="6859588"/>
          </a:xfrm>
          <a:prstGeom prst="rect">
            <a:avLst/>
          </a:prstGeom>
          <a:noFill/>
          <a:ln w="9525">
            <a:noFill/>
            <a:miter lim="800000"/>
            <a:headEnd/>
            <a:tailEnd/>
          </a:ln>
        </p:spPr>
      </p:pic>
      <p:sp>
        <p:nvSpPr>
          <p:cNvPr id="105475" name="TPQuestion"/>
          <p:cNvSpPr>
            <a:spLocks noGrp="1" noChangeArrowheads="1"/>
          </p:cNvSpPr>
          <p:nvPr>
            <p:ph type="title"/>
          </p:nvPr>
        </p:nvSpPr>
        <p:spPr>
          <a:xfrm>
            <a:off x="1795463" y="609600"/>
            <a:ext cx="8634412" cy="1143000"/>
          </a:xfrm>
        </p:spPr>
        <p:txBody>
          <a:bodyPr>
            <a:normAutofit/>
          </a:bodyPr>
          <a:lstStyle/>
          <a:p>
            <a:pPr eaLnBrk="1" hangingPunct="1"/>
            <a:r>
              <a:rPr lang="en-US" sz="2600" dirty="0"/>
              <a:t>FHR accelerations reliably predict the absence of fetal metabolic acidemia at the time they are observed</a:t>
            </a:r>
          </a:p>
        </p:txBody>
      </p:sp>
    </p:spTree>
    <p:custDataLst>
      <p:tags r:id="rId1"/>
    </p:custDataLst>
    <p:extLst>
      <p:ext uri="{BB962C8B-B14F-4D97-AF65-F5344CB8AC3E}">
        <p14:creationId xmlns:p14="http://schemas.microsoft.com/office/powerpoint/2010/main" val="14409076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823D-F76A-B1BC-EB16-2EE023DE58B5}"/>
              </a:ext>
            </a:extLst>
          </p:cNvPr>
          <p:cNvSpPr>
            <a:spLocks noGrp="1"/>
          </p:cNvSpPr>
          <p:nvPr>
            <p:ph type="title"/>
          </p:nvPr>
        </p:nvSpPr>
        <p:spPr/>
        <p:txBody>
          <a:bodyPr>
            <a:normAutofit/>
          </a:bodyPr>
          <a:lstStyle/>
          <a:p>
            <a:r>
              <a:rPr lang="en-US" sz="5400" dirty="0">
                <a:solidFill>
                  <a:srgbClr val="0070C0"/>
                </a:solidFill>
              </a:rPr>
              <a:t>Category 2 tracing algorithm:</a:t>
            </a:r>
          </a:p>
        </p:txBody>
      </p:sp>
      <p:pic>
        <p:nvPicPr>
          <p:cNvPr id="6" name="Content Placeholder 5">
            <a:extLst>
              <a:ext uri="{FF2B5EF4-FFF2-40B4-BE49-F238E27FC236}">
                <a16:creationId xmlns:a16="http://schemas.microsoft.com/office/drawing/2014/main" id="{9844FEB1-9B97-97D6-2A8D-9209D2317467}"/>
              </a:ext>
            </a:extLst>
          </p:cNvPr>
          <p:cNvPicPr>
            <a:picLocks noGrp="1" noChangeAspect="1"/>
          </p:cNvPicPr>
          <p:nvPr>
            <p:ph idx="1"/>
          </p:nvPr>
        </p:nvPicPr>
        <p:blipFill>
          <a:blip r:embed="rId3"/>
          <a:stretch>
            <a:fillRect/>
          </a:stretch>
        </p:blipFill>
        <p:spPr>
          <a:xfrm>
            <a:off x="1065320" y="1503905"/>
            <a:ext cx="8974030" cy="4610965"/>
          </a:xfrm>
        </p:spPr>
      </p:pic>
    </p:spTree>
    <p:extLst>
      <p:ext uri="{BB962C8B-B14F-4D97-AF65-F5344CB8AC3E}">
        <p14:creationId xmlns:p14="http://schemas.microsoft.com/office/powerpoint/2010/main" val="27374964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5DCD-C59D-C3AD-1F93-119D1D9A07BD}"/>
              </a:ext>
            </a:extLst>
          </p:cNvPr>
          <p:cNvSpPr>
            <a:spLocks noGrp="1"/>
          </p:cNvSpPr>
          <p:nvPr>
            <p:ph type="title"/>
          </p:nvPr>
        </p:nvSpPr>
        <p:spPr/>
        <p:txBody>
          <a:bodyPr>
            <a:noAutofit/>
          </a:bodyPr>
          <a:lstStyle/>
          <a:p>
            <a:r>
              <a:rPr lang="en-US" sz="5400" dirty="0"/>
              <a:t>References:</a:t>
            </a:r>
            <a:br>
              <a:rPr lang="en-US" sz="5400" dirty="0"/>
            </a:br>
            <a:endParaRPr lang="en-US" sz="5400" dirty="0"/>
          </a:p>
        </p:txBody>
      </p:sp>
      <p:sp>
        <p:nvSpPr>
          <p:cNvPr id="3" name="Content Placeholder 2">
            <a:extLst>
              <a:ext uri="{FF2B5EF4-FFF2-40B4-BE49-F238E27FC236}">
                <a16:creationId xmlns:a16="http://schemas.microsoft.com/office/drawing/2014/main" id="{BD3230AA-9248-8777-76C1-492D79574263}"/>
              </a:ext>
            </a:extLst>
          </p:cNvPr>
          <p:cNvSpPr>
            <a:spLocks noGrp="1"/>
          </p:cNvSpPr>
          <p:nvPr>
            <p:ph idx="1"/>
          </p:nvPr>
        </p:nvSpPr>
        <p:spPr/>
        <p:txBody>
          <a:bodyPr/>
          <a:lstStyle/>
          <a:p>
            <a:r>
              <a:rPr lang="en-US" dirty="0"/>
              <a:t>AWHONN Fetal Heart Monitoring: Principles and Practices</a:t>
            </a:r>
          </a:p>
          <a:p>
            <a:r>
              <a:rPr lang="en-US" dirty="0"/>
              <a:t>Up to Date</a:t>
            </a:r>
          </a:p>
          <a:p>
            <a:endParaRPr lang="en-US" dirty="0"/>
          </a:p>
        </p:txBody>
      </p:sp>
    </p:spTree>
    <p:extLst>
      <p:ext uri="{BB962C8B-B14F-4D97-AF65-F5344CB8AC3E}">
        <p14:creationId xmlns:p14="http://schemas.microsoft.com/office/powerpoint/2010/main" val="647394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867772"/>
          </a:xfrm>
        </p:spPr>
        <p:txBody>
          <a:bodyPr>
            <a:normAutofit/>
          </a:bodyPr>
          <a:lstStyle/>
          <a:p>
            <a:r>
              <a:rPr lang="en-US" sz="3500" dirty="0"/>
              <a:t>The most common causes of fetal tachycardia include:</a:t>
            </a:r>
          </a:p>
        </p:txBody>
      </p:sp>
      <p:sp>
        <p:nvSpPr>
          <p:cNvPr id="3" name="Content Placeholder 2"/>
          <p:cNvSpPr>
            <a:spLocks noGrp="1"/>
          </p:cNvSpPr>
          <p:nvPr>
            <p:ph idx="1"/>
          </p:nvPr>
        </p:nvSpPr>
        <p:spPr>
          <a:xfrm>
            <a:off x="838200" y="1500027"/>
            <a:ext cx="10515600" cy="4676936"/>
          </a:xfrm>
        </p:spPr>
        <p:txBody>
          <a:bodyPr/>
          <a:lstStyle/>
          <a:p>
            <a:pPr marL="514350" indent="-514350">
              <a:buFont typeface="+mj-lt"/>
              <a:buAutoNum type="arabicPeriod"/>
            </a:pPr>
            <a:r>
              <a:rPr lang="en-US" sz="2400" dirty="0"/>
              <a:t>Response to fetal activity</a:t>
            </a:r>
          </a:p>
          <a:p>
            <a:pPr marL="514350" indent="-514350">
              <a:buFont typeface="+mj-lt"/>
              <a:buAutoNum type="arabicPeriod"/>
            </a:pPr>
            <a:r>
              <a:rPr lang="en-US" sz="2400" dirty="0"/>
              <a:t>Maternal fever</a:t>
            </a:r>
          </a:p>
          <a:p>
            <a:pPr marL="514350" indent="-514350">
              <a:buFont typeface="+mj-lt"/>
              <a:buAutoNum type="arabicPeriod"/>
            </a:pPr>
            <a:r>
              <a:rPr lang="en-US" sz="2400" dirty="0"/>
              <a:t>Fetal infection</a:t>
            </a:r>
          </a:p>
          <a:p>
            <a:pPr marL="514350" indent="-514350">
              <a:buFont typeface="+mj-lt"/>
              <a:buAutoNum type="arabicPeriod"/>
            </a:pPr>
            <a:r>
              <a:rPr lang="en-US" sz="2400" dirty="0"/>
              <a:t>Use of beta-</a:t>
            </a:r>
            <a:r>
              <a:rPr lang="en-US" sz="2400" dirty="0" err="1"/>
              <a:t>sympathomimetric</a:t>
            </a:r>
            <a:r>
              <a:rPr lang="en-US" sz="2400" dirty="0"/>
              <a:t> medications, such as terbutaline</a:t>
            </a:r>
          </a:p>
          <a:p>
            <a:pPr marL="514350" indent="-514350">
              <a:buFont typeface="+mj-lt"/>
              <a:buAutoNum type="arabicPeriod"/>
            </a:pPr>
            <a:r>
              <a:rPr lang="en-US" sz="2400" dirty="0"/>
              <a:t>Fetal Anemia</a:t>
            </a:r>
          </a:p>
          <a:p>
            <a:pPr marL="514350" indent="-514350">
              <a:buFont typeface="+mj-lt"/>
              <a:buAutoNum type="arabicPeriod"/>
            </a:pPr>
            <a:r>
              <a:rPr lang="en-US" sz="2400" dirty="0"/>
              <a:t>Fetal distress </a:t>
            </a:r>
          </a:p>
          <a:p>
            <a:pPr marL="457200" indent="-457200">
              <a:buAutoNum type="arabicPeriod" startAt="7"/>
            </a:pPr>
            <a:r>
              <a:rPr lang="en-US" sz="2400" dirty="0"/>
              <a:t>Maternal hyperthyroidism</a:t>
            </a:r>
          </a:p>
          <a:p>
            <a:pPr marL="457200" indent="-457200">
              <a:buAutoNum type="arabicPeriod" startAt="7"/>
            </a:pPr>
            <a:endParaRPr lang="en-US" dirty="0"/>
          </a:p>
          <a:p>
            <a:pPr marL="0" indent="0">
              <a:buNone/>
            </a:pPr>
            <a:endParaRPr lang="en-US" dirty="0"/>
          </a:p>
          <a:p>
            <a:pPr marL="0" indent="0">
              <a:buNone/>
            </a:pPr>
            <a:endParaRPr lang="en-US" dirty="0"/>
          </a:p>
          <a:p>
            <a:pPr marL="514350" indent="-514350">
              <a:buNone/>
            </a:pPr>
            <a:endParaRPr lang="en-US" dirty="0"/>
          </a:p>
        </p:txBody>
      </p:sp>
      <p:pic>
        <p:nvPicPr>
          <p:cNvPr id="7" name="Picture 6">
            <a:extLst>
              <a:ext uri="{FF2B5EF4-FFF2-40B4-BE49-F238E27FC236}">
                <a16:creationId xmlns:a16="http://schemas.microsoft.com/office/drawing/2014/main" id="{8961B28D-9F56-8655-1434-123E092437A7}"/>
              </a:ext>
            </a:extLst>
          </p:cNvPr>
          <p:cNvPicPr>
            <a:picLocks noChangeAspect="1"/>
          </p:cNvPicPr>
          <p:nvPr/>
        </p:nvPicPr>
        <p:blipFill>
          <a:blip r:embed="rId3"/>
          <a:stretch>
            <a:fillRect/>
          </a:stretch>
        </p:blipFill>
        <p:spPr>
          <a:xfrm>
            <a:off x="5393933" y="3653230"/>
            <a:ext cx="2948683" cy="2090062"/>
          </a:xfrm>
          <a:prstGeom prst="rect">
            <a:avLst/>
          </a:prstGeom>
        </p:spPr>
      </p:pic>
    </p:spTree>
    <p:extLst>
      <p:ext uri="{BB962C8B-B14F-4D97-AF65-F5344CB8AC3E}">
        <p14:creationId xmlns:p14="http://schemas.microsoft.com/office/powerpoint/2010/main" val="3349489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p:txBody>
          <a:bodyPr>
            <a:normAutofit/>
          </a:bodyPr>
          <a:lstStyle/>
          <a:p>
            <a:pPr algn="ctr" eaLnBrk="1" hangingPunct="1"/>
            <a:r>
              <a:rPr lang="en-US" sz="4000" b="1" dirty="0"/>
              <a:t>Fetal Bradycardia: Baseline &lt; 110 bpm</a:t>
            </a:r>
          </a:p>
        </p:txBody>
      </p:sp>
      <p:pic>
        <p:nvPicPr>
          <p:cNvPr id="15363" name="Picture 3" descr="fetal_bradycardia.jpg"/>
          <p:cNvPicPr>
            <a:picLocks noChangeAspect="1"/>
          </p:cNvPicPr>
          <p:nvPr/>
        </p:nvPicPr>
        <p:blipFill>
          <a:blip r:embed="rId3" cstate="print"/>
          <a:srcRect/>
          <a:stretch>
            <a:fillRect/>
          </a:stretch>
        </p:blipFill>
        <p:spPr bwMode="auto">
          <a:xfrm>
            <a:off x="1752600" y="1524000"/>
            <a:ext cx="8382000" cy="5334000"/>
          </a:xfrm>
          <a:prstGeom prst="rect">
            <a:avLst/>
          </a:prstGeom>
          <a:noFill/>
          <a:ln w="9525">
            <a:noFill/>
            <a:miter lim="800000"/>
            <a:headEnd/>
            <a:tailEnd/>
          </a:ln>
        </p:spPr>
      </p:pic>
    </p:spTree>
    <p:extLst>
      <p:ext uri="{BB962C8B-B14F-4D97-AF65-F5344CB8AC3E}">
        <p14:creationId xmlns:p14="http://schemas.microsoft.com/office/powerpoint/2010/main" val="184078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most common causes of fetal </a:t>
            </a:r>
            <a:br>
              <a:rPr lang="en-US" sz="4000" b="1" dirty="0"/>
            </a:br>
            <a:r>
              <a:rPr lang="en-US" sz="4000" b="1" dirty="0"/>
              <a:t>bradycardia include:</a:t>
            </a:r>
          </a:p>
        </p:txBody>
      </p:sp>
      <p:sp>
        <p:nvSpPr>
          <p:cNvPr id="3" name="Content Placeholder 2"/>
          <p:cNvSpPr>
            <a:spLocks noGrp="1"/>
          </p:cNvSpPr>
          <p:nvPr>
            <p:ph idx="1"/>
          </p:nvPr>
        </p:nvSpPr>
        <p:spPr/>
        <p:txBody>
          <a:bodyPr/>
          <a:lstStyle/>
          <a:p>
            <a:pPr marL="457200" indent="-457200">
              <a:buAutoNum type="arabicPeriod"/>
            </a:pPr>
            <a:endParaRPr lang="en-US" sz="3600"/>
          </a:p>
          <a:p>
            <a:pPr marL="457200" indent="-457200">
              <a:buAutoNum type="arabicPeriod"/>
            </a:pPr>
            <a:r>
              <a:rPr lang="en-US" sz="3600"/>
              <a:t>Fetal </a:t>
            </a:r>
            <a:r>
              <a:rPr lang="en-US" sz="3600" dirty="0"/>
              <a:t>distress</a:t>
            </a:r>
          </a:p>
          <a:p>
            <a:pPr marL="457200" indent="-457200">
              <a:buAutoNum type="arabicPeriod"/>
            </a:pPr>
            <a:r>
              <a:rPr lang="en-US" sz="3600" dirty="0"/>
              <a:t>Maternal autoimmune diseases </a:t>
            </a:r>
          </a:p>
          <a:p>
            <a:pPr marL="0" indent="0">
              <a:buNone/>
            </a:pPr>
            <a:r>
              <a:rPr lang="en-US" sz="3600" dirty="0"/>
              <a:t>     such as lupus</a:t>
            </a:r>
          </a:p>
          <a:p>
            <a:pPr marL="0" indent="0">
              <a:buNone/>
            </a:pPr>
            <a:r>
              <a:rPr lang="en-US" sz="3600" dirty="0"/>
              <a:t>3. Fetal arrhythmias</a:t>
            </a:r>
          </a:p>
          <a:p>
            <a:pPr lvl="1"/>
            <a:endParaRPr lang="en-US" dirty="0"/>
          </a:p>
          <a:p>
            <a:pPr lvl="1"/>
            <a:endParaRPr lang="en-US" dirty="0"/>
          </a:p>
          <a:p>
            <a:pPr marL="0" indent="0">
              <a:buNone/>
            </a:pPr>
            <a:endParaRPr lang="en-US" dirty="0"/>
          </a:p>
          <a:p>
            <a:pPr marL="0" indent="0">
              <a:buNone/>
            </a:pPr>
            <a:endParaRPr lang="en-US" dirty="0"/>
          </a:p>
          <a:p>
            <a:pPr marL="514350" indent="-514350">
              <a:buNone/>
            </a:pPr>
            <a:endParaRPr lang="en-US" dirty="0"/>
          </a:p>
        </p:txBody>
      </p:sp>
    </p:spTree>
    <p:extLst>
      <p:ext uri="{BB962C8B-B14F-4D97-AF65-F5344CB8AC3E}">
        <p14:creationId xmlns:p14="http://schemas.microsoft.com/office/powerpoint/2010/main" val="3981581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sz="3600" dirty="0"/>
              <a:t>Variability is defined by the 1997 and 2008 NICHD Consensus statements as:</a:t>
            </a:r>
          </a:p>
        </p:txBody>
      </p:sp>
      <p:sp>
        <p:nvSpPr>
          <p:cNvPr id="16387" name="Rectangle 3"/>
          <p:cNvSpPr>
            <a:spLocks noGrp="1" noChangeArrowheads="1"/>
          </p:cNvSpPr>
          <p:nvPr>
            <p:ph idx="1"/>
          </p:nvPr>
        </p:nvSpPr>
        <p:spPr/>
        <p:txBody>
          <a:bodyPr/>
          <a:lstStyle/>
          <a:p>
            <a:pPr marL="0" indent="0" eaLnBrk="1" hangingPunct="1">
              <a:lnSpc>
                <a:spcPct val="90000"/>
              </a:lnSpc>
              <a:buNone/>
            </a:pPr>
            <a:r>
              <a:rPr lang="en-US" dirty="0"/>
              <a:t> </a:t>
            </a:r>
            <a:r>
              <a:rPr lang="en-US" sz="5400" i="1" dirty="0"/>
              <a:t>Fluctuations in the </a:t>
            </a:r>
          </a:p>
          <a:p>
            <a:pPr marL="0" indent="0" eaLnBrk="1" hangingPunct="1">
              <a:lnSpc>
                <a:spcPct val="90000"/>
              </a:lnSpc>
              <a:buNone/>
            </a:pPr>
            <a:r>
              <a:rPr lang="en-US" sz="5400" i="1" dirty="0"/>
              <a:t>baseline that are irregular in amplitude and frequency</a:t>
            </a:r>
          </a:p>
        </p:txBody>
      </p:sp>
    </p:spTree>
    <p:extLst>
      <p:ext uri="{BB962C8B-B14F-4D97-AF65-F5344CB8AC3E}">
        <p14:creationId xmlns:p14="http://schemas.microsoft.com/office/powerpoint/2010/main" val="324535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sz="5400" dirty="0"/>
              <a:t>FHR Variability is…</a:t>
            </a:r>
          </a:p>
        </p:txBody>
      </p:sp>
      <p:sp>
        <p:nvSpPr>
          <p:cNvPr id="16387" name="Rectangle 3"/>
          <p:cNvSpPr>
            <a:spLocks noGrp="1" noChangeArrowheads="1"/>
          </p:cNvSpPr>
          <p:nvPr>
            <p:ph idx="1"/>
          </p:nvPr>
        </p:nvSpPr>
        <p:spPr/>
        <p:txBody>
          <a:bodyPr>
            <a:normAutofit/>
          </a:bodyPr>
          <a:lstStyle/>
          <a:p>
            <a:pPr marL="0" indent="0" eaLnBrk="1" hangingPunct="1">
              <a:lnSpc>
                <a:spcPct val="90000"/>
              </a:lnSpc>
              <a:buNone/>
            </a:pPr>
            <a:r>
              <a:rPr lang="en-US" sz="2800" dirty="0"/>
              <a:t>Integrated activity between the sympathetic and parasympathetic branches of the central nervous system.</a:t>
            </a:r>
          </a:p>
          <a:p>
            <a:pPr marL="0" indent="0" eaLnBrk="1" hangingPunct="1">
              <a:lnSpc>
                <a:spcPct val="90000"/>
              </a:lnSpc>
              <a:buNone/>
            </a:pPr>
            <a:endParaRPr lang="en-US" sz="2800" dirty="0"/>
          </a:p>
          <a:p>
            <a:pPr marL="0" indent="0" eaLnBrk="1" hangingPunct="1">
              <a:lnSpc>
                <a:spcPct val="90000"/>
              </a:lnSpc>
              <a:buNone/>
            </a:pPr>
            <a:r>
              <a:rPr lang="en-US" sz="4800" i="1" dirty="0"/>
              <a:t>In other words:</a:t>
            </a:r>
          </a:p>
          <a:p>
            <a:pPr marL="0" indent="0" eaLnBrk="1" hangingPunct="1">
              <a:lnSpc>
                <a:spcPct val="90000"/>
              </a:lnSpc>
              <a:buNone/>
            </a:pPr>
            <a:endParaRPr lang="en-US" sz="2800" dirty="0"/>
          </a:p>
          <a:p>
            <a:pPr marL="0" indent="0" eaLnBrk="1" hangingPunct="1">
              <a:lnSpc>
                <a:spcPct val="90000"/>
              </a:lnSpc>
              <a:buNone/>
            </a:pPr>
            <a:r>
              <a:rPr lang="en-US" sz="2800" dirty="0"/>
              <a:t>Variability evaluates the fetal neurologic state.</a:t>
            </a:r>
          </a:p>
          <a:p>
            <a:pPr marL="0" indent="0" eaLnBrk="1" hangingPunct="1">
              <a:lnSpc>
                <a:spcPct val="90000"/>
              </a:lnSpc>
              <a:buNone/>
            </a:pPr>
            <a:r>
              <a:rPr lang="en-US" sz="2800" dirty="0"/>
              <a:t>Moderate variability means the fetus has a</a:t>
            </a:r>
          </a:p>
          <a:p>
            <a:pPr marL="0" indent="0" eaLnBrk="1" hangingPunct="1">
              <a:lnSpc>
                <a:spcPct val="90000"/>
              </a:lnSpc>
              <a:buNone/>
            </a:pPr>
            <a:r>
              <a:rPr lang="en-US" sz="2800" dirty="0"/>
              <a:t>healthy nervous system at that moment in time.</a:t>
            </a:r>
          </a:p>
          <a:p>
            <a:pPr marL="0" indent="0" eaLnBrk="1" hangingPunct="1">
              <a:lnSpc>
                <a:spcPct val="90000"/>
              </a:lnSpc>
              <a:buNone/>
            </a:pPr>
            <a:endParaRPr lang="en-US" sz="4800" dirty="0"/>
          </a:p>
          <a:p>
            <a:pPr marL="0" indent="0" eaLnBrk="1" hangingPunct="1">
              <a:lnSpc>
                <a:spcPct val="90000"/>
              </a:lnSpc>
              <a:buNone/>
            </a:pPr>
            <a:endParaRPr lang="en-US" sz="4800" dirty="0"/>
          </a:p>
        </p:txBody>
      </p:sp>
    </p:spTree>
    <p:extLst>
      <p:ext uri="{BB962C8B-B14F-4D97-AF65-F5344CB8AC3E}">
        <p14:creationId xmlns:p14="http://schemas.microsoft.com/office/powerpoint/2010/main" val="216044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6"/>
          <p:cNvSpPr>
            <a:spLocks noGrp="1" noChangeArrowheads="1"/>
          </p:cNvSpPr>
          <p:nvPr>
            <p:ph type="title"/>
          </p:nvPr>
        </p:nvSpPr>
        <p:spPr/>
        <p:txBody>
          <a:bodyPr>
            <a:normAutofit/>
          </a:bodyPr>
          <a:lstStyle/>
          <a:p>
            <a:pPr eaLnBrk="1" hangingPunct="1"/>
            <a:r>
              <a:rPr lang="en-US" sz="5400"/>
              <a:t>Variability Definitions</a:t>
            </a:r>
          </a:p>
        </p:txBody>
      </p:sp>
      <p:graphicFrame>
        <p:nvGraphicFramePr>
          <p:cNvPr id="8265" name="Group 73"/>
          <p:cNvGraphicFramePr>
            <a:graphicFrameLocks noGrp="1"/>
          </p:cNvGraphicFramePr>
          <p:nvPr>
            <p:ph type="tbl" idx="1"/>
          </p:nvPr>
        </p:nvGraphicFramePr>
        <p:xfrm>
          <a:off x="1981200" y="1600201"/>
          <a:ext cx="8229600" cy="5116449"/>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Arial" charset="0"/>
                        </a:rPr>
                        <a:t>Classification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Arial" charset="0"/>
                        </a:rPr>
                        <a:t>Amplitude Range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sng"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Arial" charset="0"/>
                        </a:rPr>
                        <a:t>Absent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undetectable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Arial" charset="0"/>
                        </a:rPr>
                        <a:t>Minimal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Visually detectable from baseline and less than or equal to 5 beats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Arial" charset="0"/>
                        </a:rPr>
                        <a:t>Moderate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6-25 beats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Arial" charset="0"/>
                        </a:rPr>
                        <a:t>Marked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Greater than 25 beats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8645792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t>Amplitude</a:t>
            </a:r>
          </a:p>
        </p:txBody>
      </p:sp>
      <p:pic>
        <p:nvPicPr>
          <p:cNvPr id="4" name="Table Placeholder 3" descr="amplitude.jpg"/>
          <p:cNvPicPr>
            <a:picLocks noGrp="1" noChangeAspect="1"/>
          </p:cNvPicPr>
          <p:nvPr>
            <p:ph type="tbl" idx="1"/>
          </p:nvPr>
        </p:nvPicPr>
        <p:blipFill>
          <a:blip r:embed="rId3" cstate="print"/>
          <a:stretch>
            <a:fillRect/>
          </a:stretch>
        </p:blipFill>
        <p:spPr>
          <a:xfrm>
            <a:off x="2667000" y="2133600"/>
            <a:ext cx="6324600" cy="3657600"/>
          </a:xfrm>
        </p:spPr>
      </p:pic>
    </p:spTree>
    <p:extLst>
      <p:ext uri="{BB962C8B-B14F-4D97-AF65-F5344CB8AC3E}">
        <p14:creationId xmlns:p14="http://schemas.microsoft.com/office/powerpoint/2010/main" val="198808600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algn="ctr" eaLnBrk="1" hangingPunct="1"/>
            <a:r>
              <a:rPr lang="en-US" sz="4800" b="1" dirty="0"/>
              <a:t>Absent Variability</a:t>
            </a:r>
          </a:p>
        </p:txBody>
      </p:sp>
      <p:pic>
        <p:nvPicPr>
          <p:cNvPr id="4" name="Content Placeholder 3">
            <a:extLst>
              <a:ext uri="{FF2B5EF4-FFF2-40B4-BE49-F238E27FC236}">
                <a16:creationId xmlns:a16="http://schemas.microsoft.com/office/drawing/2014/main" id="{39F194F5-8A8E-82F0-82FE-3B5B2008E14D}"/>
              </a:ext>
            </a:extLst>
          </p:cNvPr>
          <p:cNvPicPr>
            <a:picLocks noGrp="1" noChangeAspect="1"/>
          </p:cNvPicPr>
          <p:nvPr>
            <p:ph idx="1"/>
          </p:nvPr>
        </p:nvPicPr>
        <p:blipFill>
          <a:blip r:embed="rId3" r:link="rId4">
            <a:extLst>
              <a:ext uri="{28A0092B-C50C-407E-A947-70E740481C1C}">
                <a14:useLocalDpi xmlns:a14="http://schemas.microsoft.com/office/drawing/2010/main" val="0"/>
              </a:ext>
            </a:extLst>
          </a:blip>
          <a:srcRect/>
          <a:stretch>
            <a:fillRect/>
          </a:stretch>
        </p:blipFill>
        <p:spPr bwMode="auto">
          <a:xfrm rot="16200000">
            <a:off x="3102111" y="98292"/>
            <a:ext cx="5378185" cy="8229601"/>
          </a:xfrm>
          <a:prstGeom prst="rect">
            <a:avLst/>
          </a:prstGeom>
          <a:noFill/>
          <a:ln>
            <a:noFill/>
          </a:ln>
        </p:spPr>
      </p:pic>
    </p:spTree>
    <p:extLst>
      <p:ext uri="{BB962C8B-B14F-4D97-AF65-F5344CB8AC3E}">
        <p14:creationId xmlns:p14="http://schemas.microsoft.com/office/powerpoint/2010/main" val="2909806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098" name="Rectangle 8"/>
          <p:cNvSpPr>
            <a:spLocks noGrp="1" noChangeArrowheads="1"/>
          </p:cNvSpPr>
          <p:nvPr>
            <p:ph type="body" idx="4294967295"/>
          </p:nvPr>
        </p:nvSpPr>
        <p:spPr>
          <a:xfrm>
            <a:off x="2286000" y="762001"/>
            <a:ext cx="7010400" cy="5364163"/>
          </a:xfrm>
        </p:spPr>
        <p:txBody>
          <a:bodyPr>
            <a:normAutofit/>
          </a:bodyPr>
          <a:lstStyle/>
          <a:p>
            <a:pPr marL="0" indent="0" algn="ctr" eaLnBrk="1" hangingPunct="1">
              <a:buNone/>
            </a:pPr>
            <a:r>
              <a:rPr lang="en-US" sz="4800" i="1" dirty="0"/>
              <a:t>Intrapartum FHR monitoring is the single most common obstetric procedure in the US, impacting the lives of almost 8 million mothers and babies each year…</a:t>
            </a:r>
          </a:p>
        </p:txBody>
      </p:sp>
    </p:spTree>
    <p:extLst>
      <p:ext uri="{BB962C8B-B14F-4D97-AF65-F5344CB8AC3E}">
        <p14:creationId xmlns:p14="http://schemas.microsoft.com/office/powerpoint/2010/main" val="617487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algn="ctr" eaLnBrk="1" hangingPunct="1"/>
            <a:r>
              <a:rPr lang="en-US" sz="4800" b="1" dirty="0"/>
              <a:t>Absent Variability</a:t>
            </a:r>
          </a:p>
        </p:txBody>
      </p:sp>
      <p:pic>
        <p:nvPicPr>
          <p:cNvPr id="1026" name="Picture 2" descr="Intrapartum Fetal Monitoring | AAFP">
            <a:extLst>
              <a:ext uri="{FF2B5EF4-FFF2-40B4-BE49-F238E27FC236}">
                <a16:creationId xmlns:a16="http://schemas.microsoft.com/office/drawing/2014/main" id="{DEFD3D89-FAB0-D1A7-1117-859441B8AC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26634" y="1703863"/>
            <a:ext cx="7726866" cy="4314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22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algn="ctr" eaLnBrk="1" hangingPunct="1"/>
            <a:r>
              <a:rPr lang="en-US" sz="4800" dirty="0"/>
              <a:t>Minimal Variability</a:t>
            </a:r>
          </a:p>
        </p:txBody>
      </p:sp>
      <p:pic>
        <p:nvPicPr>
          <p:cNvPr id="19459" name="Picture 4"/>
          <p:cNvPicPr>
            <a:picLocks noGrp="1" noChangeAspect="1" noChangeArrowheads="1"/>
          </p:cNvPicPr>
          <p:nvPr>
            <p:ph idx="1"/>
          </p:nvPr>
        </p:nvPicPr>
        <p:blipFill>
          <a:blip r:embed="rId3" cstate="print"/>
          <a:stretch>
            <a:fillRect/>
          </a:stretch>
        </p:blipFill>
        <p:spPr>
          <a:xfrm>
            <a:off x="713678" y="2418892"/>
            <a:ext cx="9325672" cy="2741747"/>
          </a:xfrm>
          <a:noFill/>
        </p:spPr>
      </p:pic>
    </p:spTree>
    <p:extLst>
      <p:ext uri="{BB962C8B-B14F-4D97-AF65-F5344CB8AC3E}">
        <p14:creationId xmlns:p14="http://schemas.microsoft.com/office/powerpoint/2010/main" val="4222705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algn="ctr" eaLnBrk="1" hangingPunct="1"/>
            <a:r>
              <a:rPr lang="en-US" sz="4800" dirty="0"/>
              <a:t>Moderate Variability</a:t>
            </a:r>
          </a:p>
        </p:txBody>
      </p:sp>
      <p:pic>
        <p:nvPicPr>
          <p:cNvPr id="20483" name="Picture 4"/>
          <p:cNvPicPr>
            <a:picLocks noGrp="1" noChangeAspect="1" noChangeArrowheads="1"/>
          </p:cNvPicPr>
          <p:nvPr>
            <p:ph idx="1"/>
          </p:nvPr>
        </p:nvPicPr>
        <p:blipFill>
          <a:blip r:embed="rId2" cstate="print"/>
          <a:stretch>
            <a:fillRect/>
          </a:stretch>
        </p:blipFill>
        <p:spPr>
          <a:xfrm>
            <a:off x="451778" y="2330605"/>
            <a:ext cx="9587572" cy="2837921"/>
          </a:xfrm>
          <a:noFill/>
        </p:spPr>
      </p:pic>
    </p:spTree>
    <p:extLst>
      <p:ext uri="{BB962C8B-B14F-4D97-AF65-F5344CB8AC3E}">
        <p14:creationId xmlns:p14="http://schemas.microsoft.com/office/powerpoint/2010/main" val="1080124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lgn="ctr" eaLnBrk="1" hangingPunct="1"/>
            <a:r>
              <a:rPr lang="en-US" sz="4400" dirty="0"/>
              <a:t>Marked Variability</a:t>
            </a:r>
          </a:p>
        </p:txBody>
      </p:sp>
      <p:pic>
        <p:nvPicPr>
          <p:cNvPr id="21507" name="Picture 4"/>
          <p:cNvPicPr>
            <a:picLocks noGrp="1" noChangeAspect="1" noChangeArrowheads="1"/>
          </p:cNvPicPr>
          <p:nvPr>
            <p:ph idx="1"/>
          </p:nvPr>
        </p:nvPicPr>
        <p:blipFill>
          <a:blip r:embed="rId3" cstate="print"/>
          <a:stretch>
            <a:fillRect/>
          </a:stretch>
        </p:blipFill>
        <p:spPr>
          <a:xfrm>
            <a:off x="646771" y="2422923"/>
            <a:ext cx="9392579" cy="2720564"/>
          </a:xfrm>
          <a:noFill/>
        </p:spPr>
      </p:pic>
    </p:spTree>
    <p:extLst>
      <p:ext uri="{BB962C8B-B14F-4D97-AF65-F5344CB8AC3E}">
        <p14:creationId xmlns:p14="http://schemas.microsoft.com/office/powerpoint/2010/main" val="2734520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lgn="ctr" eaLnBrk="1" hangingPunct="1"/>
            <a:r>
              <a:rPr lang="en-US" sz="4400" dirty="0"/>
              <a:t>Marked Variability</a:t>
            </a:r>
          </a:p>
        </p:txBody>
      </p:sp>
      <p:pic>
        <p:nvPicPr>
          <p:cNvPr id="5" name="Content Placeholder 4" descr="A picture containing text, athletic game, cage&#10;&#10;Description automatically generated">
            <a:extLst>
              <a:ext uri="{FF2B5EF4-FFF2-40B4-BE49-F238E27FC236}">
                <a16:creationId xmlns:a16="http://schemas.microsoft.com/office/drawing/2014/main" id="{20352EDA-4E34-2DA6-61D2-A026CB0459E5}"/>
              </a:ext>
            </a:extLst>
          </p:cNvPr>
          <p:cNvPicPr>
            <a:picLocks noGrp="1" noChangeAspect="1"/>
          </p:cNvPicPr>
          <p:nvPr>
            <p:ph idx="1"/>
          </p:nvPr>
        </p:nvPicPr>
        <p:blipFill>
          <a:blip r:embed="rId3"/>
          <a:stretch>
            <a:fillRect/>
          </a:stretch>
        </p:blipFill>
        <p:spPr>
          <a:xfrm>
            <a:off x="2085654" y="2136301"/>
            <a:ext cx="7645663" cy="3555582"/>
          </a:xfrm>
        </p:spPr>
      </p:pic>
    </p:spTree>
    <p:extLst>
      <p:ext uri="{BB962C8B-B14F-4D97-AF65-F5344CB8AC3E}">
        <p14:creationId xmlns:p14="http://schemas.microsoft.com/office/powerpoint/2010/main" val="184219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365128"/>
            <a:ext cx="10515600" cy="991062"/>
          </a:xfrm>
        </p:spPr>
        <p:txBody>
          <a:bodyPr>
            <a:normAutofit/>
          </a:bodyPr>
          <a:lstStyle/>
          <a:p>
            <a:pPr algn="ctr" eaLnBrk="1" hangingPunct="1"/>
            <a:r>
              <a:rPr lang="en-US" sz="4400" b="1" dirty="0"/>
              <a:t>Marked Variability</a:t>
            </a:r>
          </a:p>
        </p:txBody>
      </p:sp>
      <p:sp>
        <p:nvSpPr>
          <p:cNvPr id="3" name="Content Placeholder 2">
            <a:extLst>
              <a:ext uri="{FF2B5EF4-FFF2-40B4-BE49-F238E27FC236}">
                <a16:creationId xmlns:a16="http://schemas.microsoft.com/office/drawing/2014/main" id="{D800A377-B191-C65C-CBFA-93AC7439D129}"/>
              </a:ext>
            </a:extLst>
          </p:cNvPr>
          <p:cNvSpPr>
            <a:spLocks noGrp="1"/>
          </p:cNvSpPr>
          <p:nvPr>
            <p:ph idx="1"/>
          </p:nvPr>
        </p:nvSpPr>
        <p:spPr>
          <a:xfrm>
            <a:off x="838200" y="1825624"/>
            <a:ext cx="10515600" cy="4667247"/>
          </a:xfrm>
        </p:spPr>
        <p:txBody>
          <a:bodyPr>
            <a:noAutofit/>
          </a:bodyPr>
          <a:lstStyle/>
          <a:p>
            <a:r>
              <a:rPr lang="en-US" sz="2800" dirty="0"/>
              <a:t>What is marked variability?  </a:t>
            </a:r>
          </a:p>
          <a:p>
            <a:pPr marL="0" indent="0">
              <a:buNone/>
            </a:pPr>
            <a:r>
              <a:rPr lang="en-US" sz="2800" dirty="0"/>
              <a:t>Marked variability may represent an increased sympathetic response in the neonate due to a stressful intrapartum event (such as cord compression) that has not occurred with enough frequency or intensity to cause overt acidemia.</a:t>
            </a:r>
          </a:p>
          <a:p>
            <a:r>
              <a:rPr lang="en-US" sz="2800" dirty="0"/>
              <a:t>May occur after Ephedrine administration</a:t>
            </a:r>
          </a:p>
          <a:p>
            <a:r>
              <a:rPr lang="en-US" sz="2800" dirty="0"/>
              <a:t>Multiple studies done:</a:t>
            </a:r>
          </a:p>
          <a:p>
            <a:pPr lvl="1"/>
            <a:r>
              <a:rPr lang="en-US" sz="2800" dirty="0"/>
              <a:t>Conclusion: In the absence of abnormal FHR changes, it is </a:t>
            </a:r>
            <a:r>
              <a:rPr lang="en-US" sz="2800" u="sng" dirty="0"/>
              <a:t>Not</a:t>
            </a:r>
            <a:r>
              <a:rPr lang="en-US" sz="2800" dirty="0"/>
              <a:t> associated with increased risk of neonatal morbidity</a:t>
            </a:r>
          </a:p>
          <a:p>
            <a:pPr lvl="1"/>
            <a:r>
              <a:rPr lang="en-US" sz="2800" dirty="0"/>
              <a:t>Marked variability is significantly associated with increased risk of respiratory distress and elevated cord blood lactate.</a:t>
            </a:r>
          </a:p>
        </p:txBody>
      </p:sp>
    </p:spTree>
    <p:extLst>
      <p:ext uri="{BB962C8B-B14F-4D97-AF65-F5344CB8AC3E}">
        <p14:creationId xmlns:p14="http://schemas.microsoft.com/office/powerpoint/2010/main" val="3066439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365126"/>
            <a:ext cx="7886700" cy="2301874"/>
          </a:xfrm>
        </p:spPr>
        <p:txBody>
          <a:bodyPr>
            <a:normAutofit/>
          </a:bodyPr>
          <a:lstStyle/>
          <a:p>
            <a:pPr eaLnBrk="1" hangingPunct="1"/>
            <a:r>
              <a:rPr lang="en-US" sz="3600" b="1" dirty="0"/>
              <a:t>Sinusoidal</a:t>
            </a:r>
            <a:r>
              <a:rPr lang="en-US" dirty="0"/>
              <a:t>: </a:t>
            </a:r>
            <a:r>
              <a:rPr lang="en-US" b="0" i="0" dirty="0">
                <a:solidFill>
                  <a:srgbClr val="040C28"/>
                </a:solidFill>
                <a:effectLst/>
                <a:latin typeface="Google Sans"/>
              </a:rPr>
              <a:t>A visually apparent, smooth, sine wave-like undulating pattern with a cycle frequency of 3-5/min that persists for</a:t>
            </a:r>
            <a:r>
              <a:rPr lang="en-US" b="0" i="0" dirty="0">
                <a:solidFill>
                  <a:srgbClr val="202124"/>
                </a:solidFill>
                <a:effectLst/>
                <a:latin typeface="Google Sans"/>
              </a:rPr>
              <a:t> </a:t>
            </a:r>
            <a:r>
              <a:rPr lang="en-US" b="0" i="0" dirty="0">
                <a:solidFill>
                  <a:srgbClr val="040C28"/>
                </a:solidFill>
                <a:effectLst/>
                <a:latin typeface="Google Sans"/>
              </a:rPr>
              <a:t>≥ 20 minutes</a:t>
            </a:r>
            <a:r>
              <a:rPr lang="en-US" b="0" i="0" dirty="0">
                <a:solidFill>
                  <a:srgbClr val="202124"/>
                </a:solidFill>
                <a:effectLst/>
                <a:latin typeface="Google Sans"/>
              </a:rPr>
              <a:t>.</a:t>
            </a:r>
            <a:endParaRPr lang="en-US" dirty="0"/>
          </a:p>
        </p:txBody>
      </p:sp>
      <p:pic>
        <p:nvPicPr>
          <p:cNvPr id="22531" name="Picture 4"/>
          <p:cNvPicPr>
            <a:picLocks noGrp="1" noChangeAspect="1" noChangeArrowheads="1"/>
          </p:cNvPicPr>
          <p:nvPr>
            <p:ph idx="1"/>
          </p:nvPr>
        </p:nvPicPr>
        <p:blipFill>
          <a:blip r:embed="rId2" cstate="print"/>
          <a:stretch>
            <a:fillRect/>
          </a:stretch>
        </p:blipFill>
        <p:spPr>
          <a:xfrm>
            <a:off x="624649" y="2794310"/>
            <a:ext cx="9414701" cy="2881661"/>
          </a:xfrm>
          <a:noFill/>
        </p:spPr>
      </p:pic>
    </p:spTree>
    <p:extLst>
      <p:ext uri="{BB962C8B-B14F-4D97-AF65-F5344CB8AC3E}">
        <p14:creationId xmlns:p14="http://schemas.microsoft.com/office/powerpoint/2010/main" val="269139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365126"/>
            <a:ext cx="7886700" cy="2301874"/>
          </a:xfrm>
        </p:spPr>
        <p:txBody>
          <a:bodyPr>
            <a:normAutofit/>
          </a:bodyPr>
          <a:lstStyle/>
          <a:p>
            <a:pPr eaLnBrk="1" hangingPunct="1"/>
            <a:r>
              <a:rPr lang="en-US" sz="3600" b="1" dirty="0"/>
              <a:t>Sinusoidal</a:t>
            </a:r>
            <a:r>
              <a:rPr lang="en-US" dirty="0"/>
              <a:t>: </a:t>
            </a:r>
            <a:r>
              <a:rPr lang="en-US" b="0" i="0" dirty="0">
                <a:solidFill>
                  <a:srgbClr val="040C28"/>
                </a:solidFill>
                <a:effectLst/>
                <a:latin typeface="Google Sans"/>
              </a:rPr>
              <a:t>A visually apparent, smooth, sine wave-like undulating pattern with a cycle frequency of 3-5/min that persists for</a:t>
            </a:r>
            <a:r>
              <a:rPr lang="en-US" b="0" i="0" dirty="0">
                <a:solidFill>
                  <a:srgbClr val="202124"/>
                </a:solidFill>
                <a:effectLst/>
                <a:latin typeface="Google Sans"/>
              </a:rPr>
              <a:t> </a:t>
            </a:r>
            <a:r>
              <a:rPr lang="en-US" b="0" i="0" dirty="0">
                <a:solidFill>
                  <a:srgbClr val="040C28"/>
                </a:solidFill>
                <a:effectLst/>
                <a:latin typeface="Google Sans"/>
              </a:rPr>
              <a:t>≥ 20 minutes</a:t>
            </a:r>
            <a:r>
              <a:rPr lang="en-US" b="0" i="0" dirty="0">
                <a:solidFill>
                  <a:srgbClr val="202124"/>
                </a:solidFill>
                <a:effectLst/>
                <a:latin typeface="Google Sans"/>
              </a:rPr>
              <a:t>.</a:t>
            </a:r>
            <a:endParaRPr lang="en-US" dirty="0"/>
          </a:p>
        </p:txBody>
      </p:sp>
      <p:pic>
        <p:nvPicPr>
          <p:cNvPr id="5" name="Content Placeholder 4">
            <a:extLst>
              <a:ext uri="{FF2B5EF4-FFF2-40B4-BE49-F238E27FC236}">
                <a16:creationId xmlns:a16="http://schemas.microsoft.com/office/drawing/2014/main" id="{ACE605C5-1571-F13C-DF0B-C1365377E0C9}"/>
              </a:ext>
            </a:extLst>
          </p:cNvPr>
          <p:cNvPicPr>
            <a:picLocks noGrp="1" noChangeAspect="1"/>
          </p:cNvPicPr>
          <p:nvPr>
            <p:ph idx="1"/>
          </p:nvPr>
        </p:nvPicPr>
        <p:blipFill>
          <a:blip r:embed="rId3"/>
          <a:stretch>
            <a:fillRect/>
          </a:stretch>
        </p:blipFill>
        <p:spPr>
          <a:xfrm>
            <a:off x="1717288" y="2596956"/>
            <a:ext cx="7607687" cy="3803844"/>
          </a:xfrm>
        </p:spPr>
      </p:pic>
    </p:spTree>
    <p:extLst>
      <p:ext uri="{BB962C8B-B14F-4D97-AF65-F5344CB8AC3E}">
        <p14:creationId xmlns:p14="http://schemas.microsoft.com/office/powerpoint/2010/main" val="447887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152400"/>
            <a:ext cx="7886700" cy="1828800"/>
          </a:xfrm>
        </p:spPr>
        <p:txBody>
          <a:bodyPr>
            <a:normAutofit/>
          </a:bodyPr>
          <a:lstStyle/>
          <a:p>
            <a:pPr algn="ctr" eaLnBrk="1" hangingPunct="1"/>
            <a:r>
              <a:rPr lang="en-US" sz="4800" b="1" dirty="0"/>
              <a:t>Sinusoidal pattern</a:t>
            </a:r>
            <a:endParaRPr lang="en-US" sz="4800" dirty="0"/>
          </a:p>
        </p:txBody>
      </p:sp>
      <p:sp>
        <p:nvSpPr>
          <p:cNvPr id="3" name="Content Placeholder 2">
            <a:extLst>
              <a:ext uri="{FF2B5EF4-FFF2-40B4-BE49-F238E27FC236}">
                <a16:creationId xmlns:a16="http://schemas.microsoft.com/office/drawing/2014/main" id="{97A0F828-E32C-56BE-405F-3283853874FA}"/>
              </a:ext>
            </a:extLst>
          </p:cNvPr>
          <p:cNvSpPr>
            <a:spLocks noGrp="1"/>
          </p:cNvSpPr>
          <p:nvPr>
            <p:ph idx="1"/>
          </p:nvPr>
        </p:nvSpPr>
        <p:spPr>
          <a:xfrm>
            <a:off x="1056443" y="1447801"/>
            <a:ext cx="8982907" cy="4729163"/>
          </a:xfrm>
        </p:spPr>
        <p:txBody>
          <a:bodyPr>
            <a:normAutofit lnSpcReduction="10000"/>
          </a:bodyPr>
          <a:lstStyle/>
          <a:p>
            <a:pPr marL="0" indent="0">
              <a:buNone/>
            </a:pPr>
            <a:r>
              <a:rPr lang="en-US" sz="4000" dirty="0">
                <a:solidFill>
                  <a:srgbClr val="0070C0"/>
                </a:solidFill>
              </a:rPr>
              <a:t>Thought to signify a compromised fetus: In most cases secondary to fetal anemia.</a:t>
            </a:r>
          </a:p>
          <a:p>
            <a:pPr lvl="1"/>
            <a:r>
              <a:rPr lang="en-US" sz="3700" dirty="0"/>
              <a:t>Fetal anemia can occur from many different causes</a:t>
            </a:r>
          </a:p>
          <a:p>
            <a:pPr lvl="2"/>
            <a:r>
              <a:rPr lang="en-US" sz="3400" dirty="0"/>
              <a:t>RH isoimmunization</a:t>
            </a:r>
          </a:p>
          <a:p>
            <a:pPr lvl="2"/>
            <a:r>
              <a:rPr lang="en-US" sz="3400" dirty="0"/>
              <a:t>Fetomaternal transfusion</a:t>
            </a:r>
          </a:p>
          <a:p>
            <a:pPr lvl="2"/>
            <a:r>
              <a:rPr lang="en-US" sz="3400" dirty="0"/>
              <a:t>Bleeding vasa previa</a:t>
            </a:r>
          </a:p>
          <a:p>
            <a:pPr lvl="2"/>
            <a:r>
              <a:rPr lang="en-US" sz="3400" dirty="0"/>
              <a:t>Other causes of fetal bleeds (for example a traumatic amniocentesis)</a:t>
            </a:r>
          </a:p>
        </p:txBody>
      </p:sp>
    </p:spTree>
    <p:extLst>
      <p:ext uri="{BB962C8B-B14F-4D97-AF65-F5344CB8AC3E}">
        <p14:creationId xmlns:p14="http://schemas.microsoft.com/office/powerpoint/2010/main" val="1774824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152400"/>
            <a:ext cx="7886700" cy="1828800"/>
          </a:xfrm>
        </p:spPr>
        <p:txBody>
          <a:bodyPr>
            <a:normAutofit/>
          </a:bodyPr>
          <a:lstStyle/>
          <a:p>
            <a:pPr algn="ctr" eaLnBrk="1" hangingPunct="1"/>
            <a:r>
              <a:rPr lang="en-US" sz="4800" b="1" dirty="0"/>
              <a:t>Sinusoidal pattern</a:t>
            </a:r>
            <a:endParaRPr lang="en-US" sz="4800" dirty="0"/>
          </a:p>
        </p:txBody>
      </p:sp>
      <p:sp>
        <p:nvSpPr>
          <p:cNvPr id="3" name="Content Placeholder 2">
            <a:extLst>
              <a:ext uri="{FF2B5EF4-FFF2-40B4-BE49-F238E27FC236}">
                <a16:creationId xmlns:a16="http://schemas.microsoft.com/office/drawing/2014/main" id="{97A0F828-E32C-56BE-405F-3283853874FA}"/>
              </a:ext>
            </a:extLst>
          </p:cNvPr>
          <p:cNvSpPr>
            <a:spLocks noGrp="1"/>
          </p:cNvSpPr>
          <p:nvPr>
            <p:ph idx="1"/>
          </p:nvPr>
        </p:nvSpPr>
        <p:spPr>
          <a:xfrm>
            <a:off x="2152650" y="1447801"/>
            <a:ext cx="7886700" cy="4729163"/>
          </a:xfrm>
        </p:spPr>
        <p:txBody>
          <a:bodyPr>
            <a:normAutofit/>
          </a:bodyPr>
          <a:lstStyle/>
          <a:p>
            <a:pPr marL="0" indent="0">
              <a:buNone/>
            </a:pPr>
            <a:r>
              <a:rPr lang="en-US" sz="3600" b="1" dirty="0"/>
              <a:t>Other causes include:</a:t>
            </a:r>
          </a:p>
          <a:p>
            <a:r>
              <a:rPr lang="en-US" sz="3600" b="1" dirty="0"/>
              <a:t>Fetal asphyxia/hypoxia</a:t>
            </a:r>
          </a:p>
          <a:p>
            <a:r>
              <a:rPr lang="en-US" sz="3600" b="1" dirty="0"/>
              <a:t>Fetal infections</a:t>
            </a:r>
          </a:p>
          <a:p>
            <a:r>
              <a:rPr lang="en-US" sz="3600" b="1" dirty="0"/>
              <a:t>Fetal cardiac anomalies</a:t>
            </a:r>
          </a:p>
          <a:p>
            <a:pPr marL="0" indent="0">
              <a:buNone/>
            </a:pPr>
            <a:r>
              <a:rPr lang="en-US" sz="3600" b="1" dirty="0">
                <a:solidFill>
                  <a:srgbClr val="0070C0"/>
                </a:solidFill>
              </a:rPr>
              <a:t>Sinusoidal pattern is category 3 and requires immediate evaluation. This pattern is associated with increased risk of fetal acidemia</a:t>
            </a:r>
          </a:p>
        </p:txBody>
      </p:sp>
    </p:spTree>
    <p:extLst>
      <p:ext uri="{BB962C8B-B14F-4D97-AF65-F5344CB8AC3E}">
        <p14:creationId xmlns:p14="http://schemas.microsoft.com/office/powerpoint/2010/main" val="1341057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1524000"/>
            <a:ext cx="8229600" cy="1143000"/>
          </a:xfrm>
        </p:spPr>
        <p:txBody>
          <a:bodyPr>
            <a:normAutofit fontScale="90000"/>
          </a:bodyPr>
          <a:lstStyle/>
          <a:p>
            <a:pPr eaLnBrk="1" hangingPunct="1"/>
            <a:br>
              <a:rPr lang="en-US" sz="4000" dirty="0"/>
            </a:br>
            <a:br>
              <a:rPr lang="en-US" sz="4000" dirty="0"/>
            </a:br>
            <a:br>
              <a:rPr lang="en-US" sz="4000" dirty="0"/>
            </a:br>
            <a:br>
              <a:rPr lang="en-US" sz="4000" dirty="0"/>
            </a:br>
            <a:r>
              <a:rPr lang="en-US" sz="4000" dirty="0"/>
              <a:t>Electronic FHR monitoring is NOT a diagnostic test</a:t>
            </a:r>
            <a:br>
              <a:rPr lang="en-US" sz="4000" dirty="0"/>
            </a:br>
            <a:br>
              <a:rPr lang="en-US" sz="4000" dirty="0"/>
            </a:br>
            <a:r>
              <a:rPr lang="en-US" sz="5400" b="1" i="1" u="sng" dirty="0"/>
              <a:t>It is a screening test</a:t>
            </a:r>
            <a:br>
              <a:rPr lang="en-US" sz="4000" dirty="0"/>
            </a:br>
            <a:br>
              <a:rPr lang="en-US" sz="4000" dirty="0"/>
            </a:br>
            <a:br>
              <a:rPr lang="en-US" sz="4000" dirty="0"/>
            </a:br>
            <a:r>
              <a:rPr lang="en-US" sz="4000" dirty="0"/>
              <a:t>Except in the most extreme cases, it has never been capable of reliably diagnosing fetal injury or impending injury</a:t>
            </a:r>
            <a:endParaRPr lang="en-US" sz="4000" u="sng" dirty="0"/>
          </a:p>
        </p:txBody>
      </p:sp>
      <p:sp>
        <p:nvSpPr>
          <p:cNvPr id="9219" name="Rectangle 3"/>
          <p:cNvSpPr>
            <a:spLocks noGrp="1" noChangeArrowheads="1"/>
          </p:cNvSpPr>
          <p:nvPr>
            <p:ph idx="1"/>
          </p:nvPr>
        </p:nvSpPr>
        <p:spPr>
          <a:xfrm>
            <a:off x="1752600" y="2590801"/>
            <a:ext cx="8229600" cy="4525963"/>
          </a:xfrm>
        </p:spPr>
        <p:txBody>
          <a:bodyPr/>
          <a:lstStyle/>
          <a:p>
            <a:pPr eaLnBrk="1" hangingPunct="1"/>
            <a:endParaRPr lang="en-US"/>
          </a:p>
          <a:p>
            <a:pPr eaLnBrk="1" hangingPunct="1">
              <a:buFontTx/>
              <a:buNone/>
            </a:pPr>
            <a:endParaRPr lang="en-US" sz="5400" b="1" i="1" u="sng"/>
          </a:p>
          <a:p>
            <a:pPr eaLnBrk="1" hangingPunct="1"/>
            <a:endParaRPr lang="en-US" sz="3600"/>
          </a:p>
        </p:txBody>
      </p:sp>
    </p:spTree>
    <p:extLst>
      <p:ext uri="{BB962C8B-B14F-4D97-AF65-F5344CB8AC3E}">
        <p14:creationId xmlns:p14="http://schemas.microsoft.com/office/powerpoint/2010/main" val="3055670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152401"/>
            <a:ext cx="7886700" cy="990600"/>
          </a:xfrm>
        </p:spPr>
        <p:txBody>
          <a:bodyPr>
            <a:normAutofit/>
          </a:bodyPr>
          <a:lstStyle/>
          <a:p>
            <a:pPr algn="ctr" eaLnBrk="1" hangingPunct="1"/>
            <a:r>
              <a:rPr lang="en-US" sz="4800" b="1" dirty="0"/>
              <a:t>Pseudo sinusoidal pattern </a:t>
            </a:r>
            <a:endParaRPr lang="en-US" sz="4800" dirty="0"/>
          </a:p>
        </p:txBody>
      </p:sp>
      <p:sp>
        <p:nvSpPr>
          <p:cNvPr id="3" name="Content Placeholder 2">
            <a:extLst>
              <a:ext uri="{FF2B5EF4-FFF2-40B4-BE49-F238E27FC236}">
                <a16:creationId xmlns:a16="http://schemas.microsoft.com/office/drawing/2014/main" id="{D08B5791-1054-5918-D3FE-4DE8FB6C88FD}"/>
              </a:ext>
            </a:extLst>
          </p:cNvPr>
          <p:cNvSpPr>
            <a:spLocks noGrp="1"/>
          </p:cNvSpPr>
          <p:nvPr>
            <p:ph idx="1"/>
          </p:nvPr>
        </p:nvSpPr>
        <p:spPr>
          <a:xfrm>
            <a:off x="2152650" y="1295401"/>
            <a:ext cx="7886700" cy="5181599"/>
          </a:xfrm>
        </p:spPr>
        <p:txBody>
          <a:bodyPr>
            <a:noAutofit/>
          </a:bodyPr>
          <a:lstStyle/>
          <a:p>
            <a:r>
              <a:rPr lang="en-US" sz="2800" dirty="0"/>
              <a:t>Can be caused by certain drugs, particularly narcotics</a:t>
            </a:r>
          </a:p>
          <a:p>
            <a:r>
              <a:rPr lang="en-US" sz="2800" dirty="0"/>
              <a:t>Sucking or rhythmic movements of the fetal mouth</a:t>
            </a:r>
          </a:p>
          <a:p>
            <a:r>
              <a:rPr lang="en-US" sz="2800" dirty="0"/>
              <a:t>Fetal sleep cycle</a:t>
            </a:r>
          </a:p>
          <a:p>
            <a:endParaRPr lang="en-US" sz="2800" dirty="0"/>
          </a:p>
          <a:p>
            <a:pPr marL="0" indent="0">
              <a:buNone/>
            </a:pPr>
            <a:r>
              <a:rPr lang="en-US" sz="2800" i="1" dirty="0"/>
              <a:t>These undulating tracings are of short duration, and preceded and followed by FHR with normal characteristics</a:t>
            </a:r>
          </a:p>
          <a:p>
            <a:pPr marL="0" indent="0">
              <a:buNone/>
            </a:pPr>
            <a:endParaRPr lang="en-US" sz="2800" dirty="0"/>
          </a:p>
          <a:p>
            <a:pPr marL="0" indent="0">
              <a:buNone/>
            </a:pPr>
            <a:r>
              <a:rPr lang="en-US" sz="2800" dirty="0">
                <a:solidFill>
                  <a:srgbClr val="0070C0"/>
                </a:solidFill>
              </a:rPr>
              <a:t>Are considered benign </a:t>
            </a:r>
          </a:p>
          <a:p>
            <a:pPr marL="0" indent="0">
              <a:buNone/>
            </a:pPr>
            <a:r>
              <a:rPr lang="en-US" sz="2800" dirty="0">
                <a:solidFill>
                  <a:srgbClr val="0070C0"/>
                </a:solidFill>
              </a:rPr>
              <a:t>Are often confused with true sinusoidal.</a:t>
            </a:r>
          </a:p>
        </p:txBody>
      </p:sp>
    </p:spTree>
    <p:extLst>
      <p:ext uri="{BB962C8B-B14F-4D97-AF65-F5344CB8AC3E}">
        <p14:creationId xmlns:p14="http://schemas.microsoft.com/office/powerpoint/2010/main" val="3174706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681037"/>
            <a:ext cx="7886700" cy="995363"/>
          </a:xfrm>
        </p:spPr>
        <p:txBody>
          <a:bodyPr>
            <a:normAutofit/>
          </a:bodyPr>
          <a:lstStyle/>
          <a:p>
            <a:pPr algn="ctr" eaLnBrk="1" hangingPunct="1"/>
            <a:r>
              <a:rPr lang="en-US" sz="4800" b="1" dirty="0"/>
              <a:t>Pseudo sinusoidal pattern </a:t>
            </a:r>
            <a:endParaRPr lang="en-US" sz="4800" dirty="0"/>
          </a:p>
        </p:txBody>
      </p:sp>
      <p:pic>
        <p:nvPicPr>
          <p:cNvPr id="4" name="Content Placeholder 3">
            <a:extLst>
              <a:ext uri="{FF2B5EF4-FFF2-40B4-BE49-F238E27FC236}">
                <a16:creationId xmlns:a16="http://schemas.microsoft.com/office/drawing/2014/main" id="{120E93E2-520B-653F-0160-572DE5C9857B}"/>
              </a:ext>
            </a:extLst>
          </p:cNvPr>
          <p:cNvPicPr>
            <a:picLocks noGrp="1" noChangeAspect="1"/>
          </p:cNvPicPr>
          <p:nvPr>
            <p:ph idx="1"/>
          </p:nvPr>
        </p:nvPicPr>
        <p:blipFill>
          <a:blip r:embed="rId3"/>
          <a:stretch>
            <a:fillRect/>
          </a:stretch>
        </p:blipFill>
        <p:spPr>
          <a:xfrm>
            <a:off x="655653" y="2158300"/>
            <a:ext cx="8243020" cy="3863359"/>
          </a:xfrm>
        </p:spPr>
      </p:pic>
    </p:spTree>
    <p:extLst>
      <p:ext uri="{BB962C8B-B14F-4D97-AF65-F5344CB8AC3E}">
        <p14:creationId xmlns:p14="http://schemas.microsoft.com/office/powerpoint/2010/main" val="95320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681037"/>
            <a:ext cx="7886700" cy="995363"/>
          </a:xfrm>
        </p:spPr>
        <p:txBody>
          <a:bodyPr>
            <a:normAutofit/>
          </a:bodyPr>
          <a:lstStyle/>
          <a:p>
            <a:pPr algn="ctr" eaLnBrk="1" hangingPunct="1"/>
            <a:r>
              <a:rPr lang="en-US" sz="4800" b="1" dirty="0"/>
              <a:t>Pseudo sinusoidal pattern </a:t>
            </a:r>
            <a:endParaRPr lang="en-US" sz="4800" dirty="0"/>
          </a:p>
        </p:txBody>
      </p:sp>
      <p:pic>
        <p:nvPicPr>
          <p:cNvPr id="5" name="Content Placeholder 4">
            <a:extLst>
              <a:ext uri="{FF2B5EF4-FFF2-40B4-BE49-F238E27FC236}">
                <a16:creationId xmlns:a16="http://schemas.microsoft.com/office/drawing/2014/main" id="{DFD52FEA-F0D9-DBAA-7C5B-749F1BE90B57}"/>
              </a:ext>
            </a:extLst>
          </p:cNvPr>
          <p:cNvPicPr>
            <a:picLocks noGrp="1" noChangeAspect="1"/>
          </p:cNvPicPr>
          <p:nvPr>
            <p:ph idx="1"/>
          </p:nvPr>
        </p:nvPicPr>
        <p:blipFill>
          <a:blip r:embed="rId3"/>
          <a:stretch>
            <a:fillRect/>
          </a:stretch>
        </p:blipFill>
        <p:spPr>
          <a:xfrm>
            <a:off x="838200" y="2137101"/>
            <a:ext cx="10515600" cy="3728386"/>
          </a:xfrm>
        </p:spPr>
      </p:pic>
    </p:spTree>
    <p:extLst>
      <p:ext uri="{BB962C8B-B14F-4D97-AF65-F5344CB8AC3E}">
        <p14:creationId xmlns:p14="http://schemas.microsoft.com/office/powerpoint/2010/main" val="1267523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52650" y="681037"/>
            <a:ext cx="7886700" cy="995363"/>
          </a:xfrm>
        </p:spPr>
        <p:txBody>
          <a:bodyPr>
            <a:normAutofit/>
          </a:bodyPr>
          <a:lstStyle/>
          <a:p>
            <a:pPr algn="ctr" eaLnBrk="1" hangingPunct="1"/>
            <a:r>
              <a:rPr lang="en-US" sz="4800" b="1" dirty="0"/>
              <a:t>Pseudo sinusoidal pattern </a:t>
            </a:r>
            <a:endParaRPr lang="en-US" sz="4800" dirty="0"/>
          </a:p>
        </p:txBody>
      </p:sp>
      <p:pic>
        <p:nvPicPr>
          <p:cNvPr id="6" name="Content Placeholder 5">
            <a:extLst>
              <a:ext uri="{FF2B5EF4-FFF2-40B4-BE49-F238E27FC236}">
                <a16:creationId xmlns:a16="http://schemas.microsoft.com/office/drawing/2014/main" id="{F92D4B7A-2035-2773-161D-082430062F7A}"/>
              </a:ext>
            </a:extLst>
          </p:cNvPr>
          <p:cNvPicPr>
            <a:picLocks noGrp="1" noChangeAspect="1"/>
          </p:cNvPicPr>
          <p:nvPr>
            <p:ph idx="1"/>
          </p:nvPr>
        </p:nvPicPr>
        <p:blipFill>
          <a:blip r:embed="rId3"/>
          <a:stretch>
            <a:fillRect/>
          </a:stretch>
        </p:blipFill>
        <p:spPr>
          <a:xfrm>
            <a:off x="2017161" y="1825625"/>
            <a:ext cx="8157677" cy="4351338"/>
          </a:xfrm>
        </p:spPr>
      </p:pic>
    </p:spTree>
    <p:extLst>
      <p:ext uri="{BB962C8B-B14F-4D97-AF65-F5344CB8AC3E}">
        <p14:creationId xmlns:p14="http://schemas.microsoft.com/office/powerpoint/2010/main" val="2936503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en-US" sz="4400" b="1" dirty="0"/>
              <a:t>Hints for Interpretating Variability</a:t>
            </a:r>
          </a:p>
        </p:txBody>
      </p:sp>
      <p:sp>
        <p:nvSpPr>
          <p:cNvPr id="23555" name="Rectangle 3"/>
          <p:cNvSpPr>
            <a:spLocks noGrp="1" noChangeArrowheads="1"/>
          </p:cNvSpPr>
          <p:nvPr>
            <p:ph idx="1"/>
          </p:nvPr>
        </p:nvSpPr>
        <p:spPr>
          <a:xfrm>
            <a:off x="2152650" y="2286000"/>
            <a:ext cx="7886700" cy="3890963"/>
          </a:xfrm>
        </p:spPr>
        <p:txBody>
          <a:bodyPr/>
          <a:lstStyle/>
          <a:p>
            <a:pPr eaLnBrk="1" hangingPunct="1"/>
            <a:r>
              <a:rPr lang="en-US" sz="4800" dirty="0"/>
              <a:t>Three S’s</a:t>
            </a:r>
          </a:p>
          <a:p>
            <a:pPr lvl="2" eaLnBrk="1" hangingPunct="1"/>
            <a:r>
              <a:rPr lang="en-US" sz="4400" dirty="0"/>
              <a:t>Sleep</a:t>
            </a:r>
          </a:p>
          <a:p>
            <a:pPr lvl="2" eaLnBrk="1" hangingPunct="1"/>
            <a:r>
              <a:rPr lang="en-US" sz="4400" dirty="0"/>
              <a:t>Sick</a:t>
            </a:r>
          </a:p>
          <a:p>
            <a:pPr lvl="2" eaLnBrk="1" hangingPunct="1"/>
            <a:r>
              <a:rPr lang="en-US" sz="4400" dirty="0"/>
              <a:t>Sedation</a:t>
            </a:r>
          </a:p>
        </p:txBody>
      </p:sp>
    </p:spTree>
    <p:extLst>
      <p:ext uri="{BB962C8B-B14F-4D97-AF65-F5344CB8AC3E}">
        <p14:creationId xmlns:p14="http://schemas.microsoft.com/office/powerpoint/2010/main" val="4276815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algn="ctr" eaLnBrk="1" hangingPunct="1"/>
            <a:r>
              <a:rPr lang="en-US" sz="5400" dirty="0"/>
              <a:t>Accelerations</a:t>
            </a:r>
          </a:p>
        </p:txBody>
      </p:sp>
      <p:sp>
        <p:nvSpPr>
          <p:cNvPr id="24579" name="Rectangle 3"/>
          <p:cNvSpPr>
            <a:spLocks noGrp="1" noChangeArrowheads="1"/>
          </p:cNvSpPr>
          <p:nvPr>
            <p:ph idx="1"/>
          </p:nvPr>
        </p:nvSpPr>
        <p:spPr/>
        <p:txBody>
          <a:bodyPr/>
          <a:lstStyle/>
          <a:p>
            <a:pPr marL="0" indent="0" eaLnBrk="1" hangingPunct="1">
              <a:buNone/>
            </a:pPr>
            <a:r>
              <a:rPr lang="en-US" sz="3600" dirty="0"/>
              <a:t>Based on visual assessment, an acceleration is defined as:</a:t>
            </a:r>
          </a:p>
          <a:p>
            <a:pPr marL="0" indent="0" eaLnBrk="1" hangingPunct="1">
              <a:buNone/>
            </a:pPr>
            <a:endParaRPr lang="en-US" dirty="0"/>
          </a:p>
          <a:p>
            <a:pPr marL="0" indent="0" eaLnBrk="1" hangingPunct="1">
              <a:buNone/>
            </a:pPr>
            <a:r>
              <a:rPr lang="en-US" sz="2800" dirty="0"/>
              <a:t>An apparent abrupt increase in fetal heart rate of at</a:t>
            </a:r>
          </a:p>
          <a:p>
            <a:pPr marL="0" indent="0" eaLnBrk="1" hangingPunct="1">
              <a:buNone/>
            </a:pPr>
            <a:r>
              <a:rPr lang="en-US" sz="2800" dirty="0"/>
              <a:t>least 15 beats above the baseline. Onset to peak is </a:t>
            </a:r>
          </a:p>
          <a:p>
            <a:pPr marL="0" indent="0" eaLnBrk="1" hangingPunct="1">
              <a:buNone/>
            </a:pPr>
            <a:r>
              <a:rPr lang="en-US" sz="2800" dirty="0"/>
              <a:t>equal to or less than 30 seconds and duration is equal </a:t>
            </a:r>
          </a:p>
          <a:p>
            <a:pPr marL="0" indent="0" eaLnBrk="1" hangingPunct="1">
              <a:buNone/>
            </a:pPr>
            <a:r>
              <a:rPr lang="en-US" sz="2800" dirty="0"/>
              <a:t>to or more than 15 seconds and less than two minutes</a:t>
            </a:r>
          </a:p>
          <a:p>
            <a:pPr marL="0" indent="0" eaLnBrk="1" hangingPunct="1">
              <a:buNone/>
            </a:pPr>
            <a:r>
              <a:rPr lang="en-US" sz="2800" dirty="0"/>
              <a:t>from onset to return to baseline</a:t>
            </a:r>
          </a:p>
        </p:txBody>
      </p:sp>
    </p:spTree>
    <p:extLst>
      <p:ext uri="{BB962C8B-B14F-4D97-AF65-F5344CB8AC3E}">
        <p14:creationId xmlns:p14="http://schemas.microsoft.com/office/powerpoint/2010/main" val="3971363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algn="ctr" eaLnBrk="1" hangingPunct="1"/>
            <a:r>
              <a:rPr lang="en-US" sz="4400" b="1" dirty="0"/>
              <a:t>Accelerations</a:t>
            </a:r>
          </a:p>
        </p:txBody>
      </p:sp>
      <p:sp>
        <p:nvSpPr>
          <p:cNvPr id="25603" name="Rectangle 3"/>
          <p:cNvSpPr>
            <a:spLocks noGrp="1" noChangeArrowheads="1"/>
          </p:cNvSpPr>
          <p:nvPr>
            <p:ph idx="1"/>
          </p:nvPr>
        </p:nvSpPr>
        <p:spPr>
          <a:xfrm>
            <a:off x="838200" y="1825625"/>
            <a:ext cx="9320561" cy="4351338"/>
          </a:xfrm>
        </p:spPr>
        <p:txBody>
          <a:bodyPr>
            <a:normAutofit/>
          </a:bodyPr>
          <a:lstStyle/>
          <a:p>
            <a:pPr eaLnBrk="1" hangingPunct="1"/>
            <a:r>
              <a:rPr lang="en-US" sz="3200" dirty="0"/>
              <a:t>In pregnancies &lt; 32 weeks gestation, accelerations are defined as an increase of 10 beats per minute or more above baseline which lasts 10 seconds or more. (10X10)</a:t>
            </a:r>
          </a:p>
          <a:p>
            <a:pPr eaLnBrk="1" hangingPunct="1"/>
            <a:r>
              <a:rPr lang="en-US" sz="3200" dirty="0"/>
              <a:t>An acceleration is classified as prolonged if the duration is 2 minutes or more but less than 10 minutes. </a:t>
            </a:r>
          </a:p>
          <a:p>
            <a:r>
              <a:rPr lang="en-US" sz="3200" dirty="0"/>
              <a:t>Accelerations that are 10 minutes or more are considered a baseline change</a:t>
            </a:r>
          </a:p>
        </p:txBody>
      </p:sp>
    </p:spTree>
    <p:extLst>
      <p:ext uri="{BB962C8B-B14F-4D97-AF65-F5344CB8AC3E}">
        <p14:creationId xmlns:p14="http://schemas.microsoft.com/office/powerpoint/2010/main" val="1684545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br>
              <a:rPr lang="en-US" sz="2400" u="sng" dirty="0"/>
            </a:br>
            <a:endParaRPr lang="en-US" sz="2400" u="sng" dirty="0"/>
          </a:p>
        </p:txBody>
      </p:sp>
      <p:pic>
        <p:nvPicPr>
          <p:cNvPr id="5" name="Content Placeholder 4">
            <a:extLst>
              <a:ext uri="{FF2B5EF4-FFF2-40B4-BE49-F238E27FC236}">
                <a16:creationId xmlns:a16="http://schemas.microsoft.com/office/drawing/2014/main" id="{8F0F18F3-1C96-EEAB-9A3A-1D3222C8A68C}"/>
              </a:ext>
            </a:extLst>
          </p:cNvPr>
          <p:cNvPicPr>
            <a:picLocks noGrp="1" noChangeAspect="1"/>
          </p:cNvPicPr>
          <p:nvPr>
            <p:ph idx="1"/>
          </p:nvPr>
        </p:nvPicPr>
        <p:blipFill>
          <a:blip r:embed="rId3"/>
          <a:stretch>
            <a:fillRect/>
          </a:stretch>
        </p:blipFill>
        <p:spPr>
          <a:xfrm>
            <a:off x="234502" y="1806498"/>
            <a:ext cx="9827674" cy="3679902"/>
          </a:xfrm>
        </p:spPr>
      </p:pic>
    </p:spTree>
    <p:extLst>
      <p:ext uri="{BB962C8B-B14F-4D97-AF65-F5344CB8AC3E}">
        <p14:creationId xmlns:p14="http://schemas.microsoft.com/office/powerpoint/2010/main" val="2411735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br>
              <a:rPr lang="en-US" sz="2400" u="sng" dirty="0"/>
            </a:br>
            <a:endParaRPr lang="en-US" sz="2400" u="sng" dirty="0"/>
          </a:p>
        </p:txBody>
      </p:sp>
      <p:pic>
        <p:nvPicPr>
          <p:cNvPr id="4" name="Content Placeholder 5">
            <a:extLst>
              <a:ext uri="{FF2B5EF4-FFF2-40B4-BE49-F238E27FC236}">
                <a16:creationId xmlns:a16="http://schemas.microsoft.com/office/drawing/2014/main" id="{6210D9AA-4FE3-D5F7-8A7F-5E94D9506503}"/>
              </a:ext>
            </a:extLst>
          </p:cNvPr>
          <p:cNvPicPr>
            <a:picLocks noGrp="1" noChangeAspect="1"/>
          </p:cNvPicPr>
          <p:nvPr>
            <p:ph idx="1"/>
          </p:nvPr>
        </p:nvPicPr>
        <p:blipFill>
          <a:blip r:embed="rId3"/>
          <a:stretch>
            <a:fillRect/>
          </a:stretch>
        </p:blipFill>
        <p:spPr>
          <a:xfrm>
            <a:off x="1215483" y="1755788"/>
            <a:ext cx="8745808" cy="3947164"/>
          </a:xfrm>
        </p:spPr>
      </p:pic>
    </p:spTree>
    <p:extLst>
      <p:ext uri="{BB962C8B-B14F-4D97-AF65-F5344CB8AC3E}">
        <p14:creationId xmlns:p14="http://schemas.microsoft.com/office/powerpoint/2010/main" val="1789229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52650" y="365127"/>
            <a:ext cx="7886700" cy="930274"/>
          </a:xfrm>
        </p:spPr>
        <p:txBody>
          <a:bodyPr>
            <a:normAutofit/>
          </a:bodyPr>
          <a:lstStyle/>
          <a:p>
            <a:pPr algn="ctr" eaLnBrk="1" hangingPunct="1"/>
            <a:r>
              <a:rPr lang="en-US" sz="4800" b="1" dirty="0"/>
              <a:t>Late Decelerations</a:t>
            </a:r>
          </a:p>
        </p:txBody>
      </p:sp>
      <p:sp>
        <p:nvSpPr>
          <p:cNvPr id="27651" name="Rectangle 3"/>
          <p:cNvSpPr>
            <a:spLocks noGrp="1" noChangeArrowheads="1"/>
          </p:cNvSpPr>
          <p:nvPr>
            <p:ph idx="1"/>
          </p:nvPr>
        </p:nvSpPr>
        <p:spPr>
          <a:xfrm>
            <a:off x="1981200" y="1447800"/>
            <a:ext cx="8229600" cy="5410200"/>
          </a:xfrm>
        </p:spPr>
        <p:txBody>
          <a:bodyPr>
            <a:noAutofit/>
          </a:bodyPr>
          <a:lstStyle/>
          <a:p>
            <a:pPr>
              <a:lnSpc>
                <a:spcPct val="80000"/>
              </a:lnSpc>
            </a:pPr>
            <a:r>
              <a:rPr lang="en-US" sz="2800" dirty="0">
                <a:latin typeface="Calibri" panose="020F0502020204030204" pitchFamily="34" charset="0"/>
                <a:cs typeface="Calibri" panose="020F0502020204030204" pitchFamily="34" charset="0"/>
              </a:rPr>
              <a:t>Visually apparent usually symmetrical </a:t>
            </a:r>
            <a:r>
              <a:rPr lang="en-US" sz="2800" dirty="0">
                <a:highlight>
                  <a:srgbClr val="FFFF00"/>
                </a:highlight>
                <a:latin typeface="Calibri" panose="020F0502020204030204" pitchFamily="34" charset="0"/>
                <a:cs typeface="Calibri" panose="020F0502020204030204" pitchFamily="34" charset="0"/>
              </a:rPr>
              <a:t>gradual</a:t>
            </a:r>
            <a:r>
              <a:rPr lang="en-US" sz="2800" dirty="0">
                <a:latin typeface="Calibri" panose="020F0502020204030204" pitchFamily="34" charset="0"/>
                <a:cs typeface="Calibri" panose="020F0502020204030204" pitchFamily="34" charset="0"/>
              </a:rPr>
              <a:t> decrease and return of the fetal heart rate (FHR) associated with a uterine contraction.</a:t>
            </a:r>
          </a:p>
          <a:p>
            <a:pPr eaLnBrk="1" hangingPunct="1">
              <a:lnSpc>
                <a:spcPct val="80000"/>
              </a:lnSpc>
            </a:pPr>
            <a:r>
              <a:rPr lang="en-US" sz="2800" dirty="0">
                <a:latin typeface="Calibri" panose="020F0502020204030204" pitchFamily="34" charset="0"/>
                <a:cs typeface="Calibri" panose="020F0502020204030204" pitchFamily="34" charset="0"/>
              </a:rPr>
              <a:t> A gradual FHR decrease is defined as from the </a:t>
            </a:r>
            <a:r>
              <a:rPr lang="en-US" sz="2800" dirty="0">
                <a:highlight>
                  <a:srgbClr val="FFFF00"/>
                </a:highlight>
                <a:latin typeface="Calibri" panose="020F0502020204030204" pitchFamily="34" charset="0"/>
                <a:cs typeface="Calibri" panose="020F0502020204030204" pitchFamily="34" charset="0"/>
              </a:rPr>
              <a:t>onset to the FHR nadir of  30 seconds or more.</a:t>
            </a:r>
          </a:p>
          <a:p>
            <a:pPr eaLnBrk="1" hangingPunct="1">
              <a:lnSpc>
                <a:spcPct val="80000"/>
              </a:lnSpc>
            </a:pPr>
            <a:r>
              <a:rPr lang="en-US" sz="2800" dirty="0">
                <a:latin typeface="Calibri" panose="020F0502020204030204" pitchFamily="34" charset="0"/>
                <a:cs typeface="Calibri" panose="020F0502020204030204" pitchFamily="34" charset="0"/>
              </a:rPr>
              <a:t>The deceleration is delayed in timing, with the nadir of the deceleration occurring after the peak of the contraction.</a:t>
            </a:r>
          </a:p>
          <a:p>
            <a:pPr eaLnBrk="1" hangingPunct="1">
              <a:lnSpc>
                <a:spcPct val="80000"/>
              </a:lnSpc>
            </a:pPr>
            <a:r>
              <a:rPr lang="en-US" sz="2800" dirty="0">
                <a:latin typeface="Calibri" panose="020F0502020204030204" pitchFamily="34" charset="0"/>
                <a:cs typeface="Calibri" panose="020F0502020204030204" pitchFamily="34" charset="0"/>
              </a:rPr>
              <a:t> In most cases, the onset, nadir, and recovery of the deceleration occur after the beginning, peak, and ending of the contraction, respectively</a:t>
            </a:r>
          </a:p>
          <a:p>
            <a:pPr eaLnBrk="1" hangingPunct="1">
              <a:lnSpc>
                <a:spcPct val="80000"/>
              </a:lnSpc>
              <a:buFontTx/>
              <a:buNone/>
            </a:pPr>
            <a:r>
              <a:rPr lang="en-US" sz="28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40234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en-US" sz="6600" dirty="0"/>
              <a:t>Let’s start with the basics</a:t>
            </a:r>
          </a:p>
        </p:txBody>
      </p:sp>
      <p:sp>
        <p:nvSpPr>
          <p:cNvPr id="10243" name="Rectangle 3"/>
          <p:cNvSpPr>
            <a:spLocks noGrp="1" noChangeArrowheads="1"/>
          </p:cNvSpPr>
          <p:nvPr>
            <p:ph idx="1"/>
          </p:nvPr>
        </p:nvSpPr>
        <p:spPr/>
        <p:txBody>
          <a:bodyPr>
            <a:normAutofit/>
          </a:bodyPr>
          <a:lstStyle/>
          <a:p>
            <a:pPr eaLnBrk="1" hangingPunct="1"/>
            <a:r>
              <a:rPr lang="en-US" sz="5400"/>
              <a:t>Undertake the simple exercise of deconstructing fetal heart rate monitoring into its essential components</a:t>
            </a:r>
          </a:p>
        </p:txBody>
      </p:sp>
    </p:spTree>
    <p:extLst>
      <p:ext uri="{BB962C8B-B14F-4D97-AF65-F5344CB8AC3E}">
        <p14:creationId xmlns:p14="http://schemas.microsoft.com/office/powerpoint/2010/main" val="3677749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365128"/>
            <a:ext cx="10515600" cy="928414"/>
          </a:xfrm>
        </p:spPr>
        <p:txBody>
          <a:bodyPr>
            <a:normAutofit/>
          </a:bodyPr>
          <a:lstStyle/>
          <a:p>
            <a:pPr algn="ctr" eaLnBrk="1" hangingPunct="1"/>
            <a:r>
              <a:rPr lang="en-US" sz="4400" b="1" dirty="0"/>
              <a:t>Late Decelerations</a:t>
            </a:r>
          </a:p>
        </p:txBody>
      </p:sp>
      <p:pic>
        <p:nvPicPr>
          <p:cNvPr id="28675" name="Picture 6" descr="late Deceleration"/>
          <p:cNvPicPr>
            <a:picLocks noChangeAspect="1" noChangeArrowheads="1"/>
          </p:cNvPicPr>
          <p:nvPr/>
        </p:nvPicPr>
        <p:blipFill>
          <a:blip r:embed="rId3" cstate="print"/>
          <a:srcRect/>
          <a:stretch>
            <a:fillRect/>
          </a:stretch>
        </p:blipFill>
        <p:spPr bwMode="auto">
          <a:xfrm>
            <a:off x="1524000" y="1371600"/>
            <a:ext cx="9144000" cy="5048250"/>
          </a:xfrm>
          <a:prstGeom prst="rect">
            <a:avLst/>
          </a:prstGeom>
          <a:noFill/>
          <a:ln w="9525">
            <a:noFill/>
            <a:miter lim="800000"/>
            <a:headEnd/>
            <a:tailEnd/>
          </a:ln>
        </p:spPr>
      </p:pic>
    </p:spTree>
    <p:extLst>
      <p:ext uri="{BB962C8B-B14F-4D97-AF65-F5344CB8AC3E}">
        <p14:creationId xmlns:p14="http://schemas.microsoft.com/office/powerpoint/2010/main" val="2414094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365128"/>
            <a:ext cx="10515600" cy="1017624"/>
          </a:xfrm>
        </p:spPr>
        <p:txBody>
          <a:bodyPr>
            <a:normAutofit/>
          </a:bodyPr>
          <a:lstStyle/>
          <a:p>
            <a:pPr algn="ctr" eaLnBrk="1" hangingPunct="1"/>
            <a:r>
              <a:rPr lang="en-US" sz="4400" b="1" dirty="0"/>
              <a:t>Are these Late Decelerations?</a:t>
            </a:r>
          </a:p>
        </p:txBody>
      </p:sp>
      <p:pic>
        <p:nvPicPr>
          <p:cNvPr id="3" name="Picture 2">
            <a:extLst>
              <a:ext uri="{FF2B5EF4-FFF2-40B4-BE49-F238E27FC236}">
                <a16:creationId xmlns:a16="http://schemas.microsoft.com/office/drawing/2014/main" id="{81179C6D-D545-3FCC-797B-AE2B3FA55F56}"/>
              </a:ext>
            </a:extLst>
          </p:cNvPr>
          <p:cNvPicPr>
            <a:picLocks noChangeAspect="1"/>
          </p:cNvPicPr>
          <p:nvPr/>
        </p:nvPicPr>
        <p:blipFill>
          <a:blip r:embed="rId3"/>
          <a:stretch>
            <a:fillRect/>
          </a:stretch>
        </p:blipFill>
        <p:spPr>
          <a:xfrm>
            <a:off x="2043289" y="1628774"/>
            <a:ext cx="8051147" cy="4238626"/>
          </a:xfrm>
          <a:prstGeom prst="rect">
            <a:avLst/>
          </a:prstGeom>
        </p:spPr>
      </p:pic>
    </p:spTree>
    <p:extLst>
      <p:ext uri="{BB962C8B-B14F-4D97-AF65-F5344CB8AC3E}">
        <p14:creationId xmlns:p14="http://schemas.microsoft.com/office/powerpoint/2010/main" val="3973946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152650" y="365127"/>
            <a:ext cx="7886700" cy="625474"/>
          </a:xfrm>
        </p:spPr>
        <p:txBody>
          <a:bodyPr>
            <a:noAutofit/>
          </a:bodyPr>
          <a:lstStyle/>
          <a:p>
            <a:pPr algn="ctr" eaLnBrk="1" hangingPunct="1"/>
            <a:r>
              <a:rPr lang="en-US" sz="4800" dirty="0"/>
              <a:t>Early Decelerations</a:t>
            </a:r>
          </a:p>
        </p:txBody>
      </p:sp>
      <p:sp>
        <p:nvSpPr>
          <p:cNvPr id="29699" name="Rectangle 3"/>
          <p:cNvSpPr>
            <a:spLocks noGrp="1" noChangeArrowheads="1"/>
          </p:cNvSpPr>
          <p:nvPr>
            <p:ph idx="1"/>
          </p:nvPr>
        </p:nvSpPr>
        <p:spPr>
          <a:xfrm>
            <a:off x="1828800" y="1371601"/>
            <a:ext cx="8210550" cy="5121273"/>
          </a:xfrm>
        </p:spPr>
        <p:txBody>
          <a:bodyPr>
            <a:noAutofit/>
          </a:bodyPr>
          <a:lstStyle/>
          <a:p>
            <a:pPr>
              <a:lnSpc>
                <a:spcPct val="80000"/>
              </a:lnSpc>
            </a:pPr>
            <a:r>
              <a:rPr lang="en-US" sz="4000" dirty="0"/>
              <a:t>Visually apparent, usually symmetrical, </a:t>
            </a:r>
            <a:r>
              <a:rPr lang="en-US" sz="4000" u="sng" dirty="0">
                <a:highlight>
                  <a:srgbClr val="FFFF00"/>
                </a:highlight>
              </a:rPr>
              <a:t>gradual</a:t>
            </a:r>
            <a:r>
              <a:rPr lang="en-US" sz="4000" dirty="0"/>
              <a:t> decrease and return of the FHR associated with a uterine contraction.</a:t>
            </a:r>
          </a:p>
          <a:p>
            <a:pPr eaLnBrk="1" hangingPunct="1">
              <a:lnSpc>
                <a:spcPct val="80000"/>
              </a:lnSpc>
            </a:pPr>
            <a:r>
              <a:rPr lang="en-US" sz="4000" dirty="0"/>
              <a:t> A gradual FHR decrease is defined as </a:t>
            </a:r>
            <a:r>
              <a:rPr lang="en-US" sz="4000" dirty="0">
                <a:highlight>
                  <a:srgbClr val="FFFF00"/>
                </a:highlight>
              </a:rPr>
              <a:t>onset to the FHR nadir of  30 seconds or more.</a:t>
            </a:r>
          </a:p>
          <a:p>
            <a:pPr eaLnBrk="1" hangingPunct="1">
              <a:lnSpc>
                <a:spcPct val="80000"/>
              </a:lnSpc>
            </a:pPr>
            <a:r>
              <a:rPr lang="en-US" sz="4000" dirty="0"/>
              <a:t> The decrease in FHR is calculated from the onset to the nadir of the deceleration.</a:t>
            </a:r>
          </a:p>
          <a:p>
            <a:pPr marL="0" indent="0" eaLnBrk="1" hangingPunct="1">
              <a:lnSpc>
                <a:spcPct val="80000"/>
              </a:lnSpc>
              <a:buNone/>
            </a:pPr>
            <a:endParaRPr lang="en-US" sz="3200" dirty="0"/>
          </a:p>
        </p:txBody>
      </p:sp>
    </p:spTree>
    <p:extLst>
      <p:ext uri="{BB962C8B-B14F-4D97-AF65-F5344CB8AC3E}">
        <p14:creationId xmlns:p14="http://schemas.microsoft.com/office/powerpoint/2010/main" val="3580203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152650" y="365127"/>
            <a:ext cx="7886700" cy="625474"/>
          </a:xfrm>
        </p:spPr>
        <p:txBody>
          <a:bodyPr>
            <a:noAutofit/>
          </a:bodyPr>
          <a:lstStyle/>
          <a:p>
            <a:pPr algn="ctr" eaLnBrk="1" hangingPunct="1"/>
            <a:r>
              <a:rPr lang="en-US" sz="4800" dirty="0"/>
              <a:t>Early Decelerations</a:t>
            </a:r>
          </a:p>
        </p:txBody>
      </p:sp>
      <p:sp>
        <p:nvSpPr>
          <p:cNvPr id="29699" name="Rectangle 3"/>
          <p:cNvSpPr>
            <a:spLocks noGrp="1" noChangeArrowheads="1"/>
          </p:cNvSpPr>
          <p:nvPr>
            <p:ph idx="1"/>
          </p:nvPr>
        </p:nvSpPr>
        <p:spPr>
          <a:xfrm>
            <a:off x="1828800" y="1371601"/>
            <a:ext cx="8210550" cy="5121273"/>
          </a:xfrm>
        </p:spPr>
        <p:txBody>
          <a:bodyPr>
            <a:noAutofit/>
          </a:bodyPr>
          <a:lstStyle/>
          <a:p>
            <a:pPr>
              <a:lnSpc>
                <a:spcPct val="80000"/>
              </a:lnSpc>
            </a:pPr>
            <a:r>
              <a:rPr lang="en-US" sz="3600" dirty="0"/>
              <a:t>The nadir of the deceleration occurs at the same time as the peak of the contraction.</a:t>
            </a:r>
          </a:p>
          <a:p>
            <a:pPr eaLnBrk="1" hangingPunct="1">
              <a:lnSpc>
                <a:spcPct val="80000"/>
              </a:lnSpc>
            </a:pPr>
            <a:r>
              <a:rPr lang="en-US" sz="3600" dirty="0"/>
              <a:t> In most cases the onset, nadir, and recovery of the deceleration are coincident with the beginning, peak, and ending of the contraction.</a:t>
            </a:r>
          </a:p>
          <a:p>
            <a:pPr eaLnBrk="1" hangingPunct="1">
              <a:lnSpc>
                <a:spcPct val="80000"/>
              </a:lnSpc>
            </a:pPr>
            <a:r>
              <a:rPr lang="en-US" sz="3600" dirty="0"/>
              <a:t>As early decelerations are NOT associated with decreased fetal oxygenation or metabolic acidosis, they do not require treatment</a:t>
            </a:r>
          </a:p>
        </p:txBody>
      </p:sp>
    </p:spTree>
    <p:extLst>
      <p:ext uri="{BB962C8B-B14F-4D97-AF65-F5344CB8AC3E}">
        <p14:creationId xmlns:p14="http://schemas.microsoft.com/office/powerpoint/2010/main" val="3674168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152650" y="365127"/>
            <a:ext cx="7886700" cy="854073"/>
          </a:xfrm>
        </p:spPr>
        <p:txBody>
          <a:bodyPr>
            <a:noAutofit/>
          </a:bodyPr>
          <a:lstStyle/>
          <a:p>
            <a:pPr algn="ctr" eaLnBrk="1" hangingPunct="1"/>
            <a:r>
              <a:rPr lang="en-US" sz="4800" dirty="0">
                <a:solidFill>
                  <a:srgbClr val="0070C0"/>
                </a:solidFill>
              </a:rPr>
              <a:t>Early Decelerations</a:t>
            </a:r>
          </a:p>
        </p:txBody>
      </p:sp>
      <p:sp>
        <p:nvSpPr>
          <p:cNvPr id="29699" name="Rectangle 3"/>
          <p:cNvSpPr>
            <a:spLocks noGrp="1" noChangeArrowheads="1"/>
          </p:cNvSpPr>
          <p:nvPr>
            <p:ph idx="1"/>
          </p:nvPr>
        </p:nvSpPr>
        <p:spPr>
          <a:xfrm>
            <a:off x="1828800" y="2290916"/>
            <a:ext cx="8210550" cy="4201958"/>
          </a:xfrm>
        </p:spPr>
        <p:txBody>
          <a:bodyPr>
            <a:noAutofit/>
          </a:bodyPr>
          <a:lstStyle/>
          <a:p>
            <a:pPr>
              <a:lnSpc>
                <a:spcPct val="80000"/>
              </a:lnSpc>
            </a:pPr>
            <a:r>
              <a:rPr lang="en-US" sz="4000" dirty="0"/>
              <a:t>Thought to be caused by vagal response of pressure on the fetal head caused by a contraction</a:t>
            </a:r>
          </a:p>
          <a:p>
            <a:pPr marL="0" indent="0">
              <a:lnSpc>
                <a:spcPct val="80000"/>
              </a:lnSpc>
              <a:buNone/>
            </a:pPr>
            <a:endParaRPr lang="en-US" sz="4000" dirty="0"/>
          </a:p>
          <a:p>
            <a:pPr>
              <a:lnSpc>
                <a:spcPct val="80000"/>
              </a:lnSpc>
            </a:pPr>
            <a:r>
              <a:rPr lang="en-US" sz="4000" dirty="0"/>
              <a:t>Present in category 1 tracings</a:t>
            </a:r>
          </a:p>
        </p:txBody>
      </p:sp>
    </p:spTree>
    <p:extLst>
      <p:ext uri="{BB962C8B-B14F-4D97-AF65-F5344CB8AC3E}">
        <p14:creationId xmlns:p14="http://schemas.microsoft.com/office/powerpoint/2010/main" val="559046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152650" y="365127"/>
            <a:ext cx="7886700" cy="854073"/>
          </a:xfrm>
        </p:spPr>
        <p:txBody>
          <a:bodyPr>
            <a:noAutofit/>
          </a:bodyPr>
          <a:lstStyle/>
          <a:p>
            <a:pPr algn="ctr" eaLnBrk="1" hangingPunct="1"/>
            <a:r>
              <a:rPr lang="en-US" sz="4800" dirty="0">
                <a:solidFill>
                  <a:srgbClr val="0070C0"/>
                </a:solidFill>
              </a:rPr>
              <a:t>Early Decelerations</a:t>
            </a:r>
          </a:p>
        </p:txBody>
      </p:sp>
      <p:pic>
        <p:nvPicPr>
          <p:cNvPr id="3" name="Content Placeholder 2">
            <a:extLst>
              <a:ext uri="{FF2B5EF4-FFF2-40B4-BE49-F238E27FC236}">
                <a16:creationId xmlns:a16="http://schemas.microsoft.com/office/drawing/2014/main" id="{15EF13DF-35A8-D407-3ADE-3A6B922C82AA}"/>
              </a:ext>
            </a:extLst>
          </p:cNvPr>
          <p:cNvPicPr>
            <a:picLocks noGrp="1" noChangeAspect="1"/>
          </p:cNvPicPr>
          <p:nvPr>
            <p:ph idx="1"/>
          </p:nvPr>
        </p:nvPicPr>
        <p:blipFill>
          <a:blip r:embed="rId3"/>
          <a:stretch>
            <a:fillRect/>
          </a:stretch>
        </p:blipFill>
        <p:spPr>
          <a:xfrm>
            <a:off x="310527" y="2207514"/>
            <a:ext cx="10919127" cy="3500325"/>
          </a:xfrm>
        </p:spPr>
      </p:pic>
    </p:spTree>
    <p:extLst>
      <p:ext uri="{BB962C8B-B14F-4D97-AF65-F5344CB8AC3E}">
        <p14:creationId xmlns:p14="http://schemas.microsoft.com/office/powerpoint/2010/main" val="448737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52650" y="365127"/>
            <a:ext cx="7886700" cy="549274"/>
          </a:xfrm>
        </p:spPr>
        <p:txBody>
          <a:bodyPr>
            <a:noAutofit/>
          </a:bodyPr>
          <a:lstStyle/>
          <a:p>
            <a:pPr algn="ctr" eaLnBrk="1" hangingPunct="1"/>
            <a:r>
              <a:rPr lang="en-US" sz="5400" dirty="0"/>
              <a:t>Variable Decelerations</a:t>
            </a:r>
          </a:p>
        </p:txBody>
      </p:sp>
      <p:sp>
        <p:nvSpPr>
          <p:cNvPr id="31747" name="Rectangle 3"/>
          <p:cNvSpPr>
            <a:spLocks noGrp="1" noChangeArrowheads="1"/>
          </p:cNvSpPr>
          <p:nvPr>
            <p:ph idx="1"/>
          </p:nvPr>
        </p:nvSpPr>
        <p:spPr>
          <a:xfrm>
            <a:off x="2152650" y="1402671"/>
            <a:ext cx="7886700" cy="5090201"/>
          </a:xfrm>
        </p:spPr>
        <p:txBody>
          <a:bodyPr>
            <a:normAutofit/>
          </a:bodyPr>
          <a:lstStyle/>
          <a:p>
            <a:pPr eaLnBrk="1" hangingPunct="1">
              <a:lnSpc>
                <a:spcPct val="80000"/>
              </a:lnSpc>
            </a:pPr>
            <a:r>
              <a:rPr lang="en-US" sz="2800" dirty="0"/>
              <a:t>Visually apparent </a:t>
            </a:r>
            <a:r>
              <a:rPr lang="en-US" sz="2800" dirty="0">
                <a:highlight>
                  <a:srgbClr val="FFFF00"/>
                </a:highlight>
              </a:rPr>
              <a:t>abrupt</a:t>
            </a:r>
            <a:r>
              <a:rPr lang="en-US" sz="2800" dirty="0"/>
              <a:t> decrease in FHR.</a:t>
            </a:r>
          </a:p>
          <a:p>
            <a:pPr eaLnBrk="1" hangingPunct="1">
              <a:lnSpc>
                <a:spcPct val="80000"/>
              </a:lnSpc>
            </a:pPr>
            <a:r>
              <a:rPr lang="en-US" sz="2800" dirty="0"/>
              <a:t>An abrupt FHR decrease is defined as from the </a:t>
            </a:r>
            <a:r>
              <a:rPr lang="en-US" sz="2800" dirty="0">
                <a:highlight>
                  <a:srgbClr val="FFFF00"/>
                </a:highlight>
              </a:rPr>
              <a:t>onset of the deceleration to the beginning of the FHR nadir of less than 30 seconds. </a:t>
            </a:r>
          </a:p>
          <a:p>
            <a:pPr marL="0" indent="0" eaLnBrk="1" hangingPunct="1">
              <a:lnSpc>
                <a:spcPct val="80000"/>
              </a:lnSpc>
              <a:buNone/>
            </a:pPr>
            <a:endParaRPr lang="en-US" sz="2800" dirty="0">
              <a:highlight>
                <a:srgbClr val="FFFF00"/>
              </a:highlight>
            </a:endParaRPr>
          </a:p>
          <a:p>
            <a:pPr eaLnBrk="1" hangingPunct="1">
              <a:lnSpc>
                <a:spcPct val="80000"/>
              </a:lnSpc>
            </a:pPr>
            <a:r>
              <a:rPr lang="en-US" sz="2800" dirty="0"/>
              <a:t>The decrease in FHR is greater than or equal to 15 beats per minute, lasting greater than or equal to 15 seconds, and less than 2 minutes in duration.</a:t>
            </a:r>
          </a:p>
          <a:p>
            <a:pPr marL="0" indent="0" eaLnBrk="1" hangingPunct="1">
              <a:lnSpc>
                <a:spcPct val="80000"/>
              </a:lnSpc>
              <a:buNone/>
            </a:pPr>
            <a:endParaRPr lang="en-US" sz="2800" dirty="0"/>
          </a:p>
          <a:p>
            <a:pPr eaLnBrk="1" hangingPunct="1">
              <a:lnSpc>
                <a:spcPct val="80000"/>
              </a:lnSpc>
            </a:pPr>
            <a:r>
              <a:rPr lang="en-US" sz="2800" dirty="0"/>
              <a:t>When variable decelerations are associated with uterine contractions, their onset, depth, and duration commonly vary with successive uterine contractions.</a:t>
            </a:r>
          </a:p>
        </p:txBody>
      </p:sp>
    </p:spTree>
    <p:extLst>
      <p:ext uri="{BB962C8B-B14F-4D97-AF65-F5344CB8AC3E}">
        <p14:creationId xmlns:p14="http://schemas.microsoft.com/office/powerpoint/2010/main" val="1747076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8200" y="365127"/>
            <a:ext cx="10515600" cy="930273"/>
          </a:xfrm>
        </p:spPr>
        <p:txBody>
          <a:bodyPr>
            <a:normAutofit/>
          </a:bodyPr>
          <a:lstStyle/>
          <a:p>
            <a:pPr algn="ctr" eaLnBrk="1" hangingPunct="1"/>
            <a:r>
              <a:rPr lang="en-US" sz="4400" b="1" dirty="0"/>
              <a:t>Variable Deceleration</a:t>
            </a:r>
          </a:p>
        </p:txBody>
      </p:sp>
      <p:sp>
        <p:nvSpPr>
          <p:cNvPr id="32771" name="Rectangle 3"/>
          <p:cNvSpPr>
            <a:spLocks noGrp="1" noChangeArrowheads="1"/>
          </p:cNvSpPr>
          <p:nvPr>
            <p:ph idx="1"/>
          </p:nvPr>
        </p:nvSpPr>
        <p:spPr/>
        <p:txBody>
          <a:bodyPr/>
          <a:lstStyle/>
          <a:p>
            <a:pPr eaLnBrk="1" hangingPunct="1"/>
            <a:endParaRPr lang="en-US"/>
          </a:p>
        </p:txBody>
      </p:sp>
      <p:pic>
        <p:nvPicPr>
          <p:cNvPr id="32772" name="Picture 4" descr="IFHM"/>
          <p:cNvPicPr>
            <a:picLocks noChangeAspect="1" noChangeArrowheads="1"/>
          </p:cNvPicPr>
          <p:nvPr/>
        </p:nvPicPr>
        <p:blipFill>
          <a:blip r:embed="rId2" cstate="print"/>
          <a:srcRect/>
          <a:stretch>
            <a:fillRect/>
          </a:stretch>
        </p:blipFill>
        <p:spPr bwMode="auto">
          <a:xfrm>
            <a:off x="659510" y="1752600"/>
            <a:ext cx="9398890" cy="4351338"/>
          </a:xfrm>
          <a:prstGeom prst="rect">
            <a:avLst/>
          </a:prstGeom>
          <a:noFill/>
          <a:ln w="9525">
            <a:noFill/>
            <a:miter lim="800000"/>
            <a:headEnd/>
            <a:tailEnd/>
          </a:ln>
        </p:spPr>
      </p:pic>
    </p:spTree>
    <p:extLst>
      <p:ext uri="{BB962C8B-B14F-4D97-AF65-F5344CB8AC3E}">
        <p14:creationId xmlns:p14="http://schemas.microsoft.com/office/powerpoint/2010/main" val="1762843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8200" y="365128"/>
            <a:ext cx="10515600" cy="1106834"/>
          </a:xfrm>
        </p:spPr>
        <p:txBody>
          <a:bodyPr>
            <a:normAutofit/>
          </a:bodyPr>
          <a:lstStyle/>
          <a:p>
            <a:pPr algn="ctr" eaLnBrk="1" hangingPunct="1"/>
            <a:r>
              <a:rPr lang="en-US" sz="4400" b="1" dirty="0"/>
              <a:t>Variable Deceleration</a:t>
            </a:r>
          </a:p>
        </p:txBody>
      </p:sp>
      <p:pic>
        <p:nvPicPr>
          <p:cNvPr id="6" name="Content Placeholder 5">
            <a:extLst>
              <a:ext uri="{FF2B5EF4-FFF2-40B4-BE49-F238E27FC236}">
                <a16:creationId xmlns:a16="http://schemas.microsoft.com/office/drawing/2014/main" id="{128AB10A-E57F-9F56-8ADF-5D76CAA271A5}"/>
              </a:ext>
            </a:extLst>
          </p:cNvPr>
          <p:cNvPicPr>
            <a:picLocks noGrp="1" noChangeAspect="1"/>
          </p:cNvPicPr>
          <p:nvPr>
            <p:ph idx="1"/>
          </p:nvPr>
        </p:nvPicPr>
        <p:blipFill>
          <a:blip r:embed="rId2"/>
          <a:stretch>
            <a:fillRect/>
          </a:stretch>
        </p:blipFill>
        <p:spPr>
          <a:xfrm>
            <a:off x="547151" y="2843561"/>
            <a:ext cx="10261671" cy="2141034"/>
          </a:xfrm>
        </p:spPr>
      </p:pic>
    </p:spTree>
    <p:extLst>
      <p:ext uri="{BB962C8B-B14F-4D97-AF65-F5344CB8AC3E}">
        <p14:creationId xmlns:p14="http://schemas.microsoft.com/office/powerpoint/2010/main" val="1389653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152650" y="365127"/>
            <a:ext cx="7886700" cy="701674"/>
          </a:xfrm>
        </p:spPr>
        <p:txBody>
          <a:bodyPr>
            <a:normAutofit/>
          </a:bodyPr>
          <a:lstStyle/>
          <a:p>
            <a:pPr algn="ctr" eaLnBrk="1" hangingPunct="1"/>
            <a:r>
              <a:rPr lang="en-US" sz="4400" b="1" dirty="0"/>
              <a:t>Variable Decelerations</a:t>
            </a:r>
          </a:p>
        </p:txBody>
      </p:sp>
      <p:pic>
        <p:nvPicPr>
          <p:cNvPr id="36867" name="Picture 2" descr="variable 4.jpg"/>
          <p:cNvPicPr>
            <a:picLocks noChangeAspect="1"/>
          </p:cNvPicPr>
          <p:nvPr/>
        </p:nvPicPr>
        <p:blipFill>
          <a:blip r:embed="rId2" cstate="print"/>
          <a:srcRect/>
          <a:stretch>
            <a:fillRect/>
          </a:stretch>
        </p:blipFill>
        <p:spPr bwMode="auto">
          <a:xfrm>
            <a:off x="1524000" y="1246189"/>
            <a:ext cx="9144000" cy="4365625"/>
          </a:xfrm>
          <a:prstGeom prst="rect">
            <a:avLst/>
          </a:prstGeom>
          <a:noFill/>
          <a:ln w="9525">
            <a:noFill/>
            <a:miter lim="800000"/>
            <a:headEnd/>
            <a:tailEnd/>
          </a:ln>
        </p:spPr>
      </p:pic>
    </p:spTree>
    <p:extLst>
      <p:ext uri="{BB962C8B-B14F-4D97-AF65-F5344CB8AC3E}">
        <p14:creationId xmlns:p14="http://schemas.microsoft.com/office/powerpoint/2010/main" val="1235871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400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35" name="Rectangle 4"/>
          <p:cNvSpPr>
            <a:spLocks noGrp="1" noChangeArrowheads="1"/>
          </p:cNvSpPr>
          <p:nvPr>
            <p:ph type="title"/>
          </p:nvPr>
        </p:nvSpPr>
        <p:spPr>
          <a:xfrm>
            <a:off x="1752600" y="274638"/>
            <a:ext cx="8686800" cy="1858962"/>
          </a:xfrm>
        </p:spPr>
        <p:txBody>
          <a:bodyPr>
            <a:normAutofit/>
          </a:bodyPr>
          <a:lstStyle/>
          <a:p>
            <a:pPr eaLnBrk="1" hangingPunct="1"/>
            <a:r>
              <a:rPr lang="en-US" sz="4000" dirty="0"/>
              <a:t>FHR monitoring consists of 3 components</a:t>
            </a:r>
          </a:p>
        </p:txBody>
      </p:sp>
      <p:graphicFrame>
        <p:nvGraphicFramePr>
          <p:cNvPr id="2" name="Diagram 1"/>
          <p:cNvGraphicFramePr/>
          <p:nvPr/>
        </p:nvGraphicFramePr>
        <p:xfrm>
          <a:off x="1981200" y="1614488"/>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1735537"/>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ctr" eaLnBrk="1" hangingPunct="1"/>
            <a:r>
              <a:rPr lang="en-US" sz="5400" dirty="0"/>
              <a:t>Variable Decelerations</a:t>
            </a:r>
          </a:p>
        </p:txBody>
      </p:sp>
      <p:sp>
        <p:nvSpPr>
          <p:cNvPr id="40963" name="Rectangle 3"/>
          <p:cNvSpPr>
            <a:spLocks noGrp="1" noChangeArrowheads="1"/>
          </p:cNvSpPr>
          <p:nvPr>
            <p:ph idx="1"/>
          </p:nvPr>
        </p:nvSpPr>
        <p:spPr/>
        <p:txBody>
          <a:bodyPr/>
          <a:lstStyle/>
          <a:p>
            <a:pPr eaLnBrk="1" hangingPunct="1">
              <a:buFontTx/>
              <a:buNone/>
            </a:pPr>
            <a:endParaRPr lang="en-US" dirty="0"/>
          </a:p>
          <a:p>
            <a:pPr eaLnBrk="1" hangingPunct="1">
              <a:buFontTx/>
              <a:buNone/>
            </a:pPr>
            <a:endParaRPr lang="en-US" dirty="0"/>
          </a:p>
        </p:txBody>
      </p:sp>
      <p:graphicFrame>
        <p:nvGraphicFramePr>
          <p:cNvPr id="5" name="Diagram 4"/>
          <p:cNvGraphicFramePr/>
          <p:nvPr>
            <p:extLst>
              <p:ext uri="{D42A27DB-BD31-4B8C-83A1-F6EECF244321}">
                <p14:modId xmlns:p14="http://schemas.microsoft.com/office/powerpoint/2010/main" val="4260733643"/>
              </p:ext>
            </p:extLst>
          </p:nvPr>
        </p:nvGraphicFramePr>
        <p:xfrm>
          <a:off x="2362200" y="1981199"/>
          <a:ext cx="6019800" cy="4195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9702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152650" y="365127"/>
            <a:ext cx="7886700" cy="777874"/>
          </a:xfrm>
        </p:spPr>
        <p:txBody>
          <a:bodyPr>
            <a:noAutofit/>
          </a:bodyPr>
          <a:lstStyle/>
          <a:p>
            <a:pPr algn="ctr" eaLnBrk="1" hangingPunct="1"/>
            <a:r>
              <a:rPr lang="en-US" sz="6000" dirty="0"/>
              <a:t>Prolonged Decelerations</a:t>
            </a:r>
          </a:p>
        </p:txBody>
      </p:sp>
      <p:sp>
        <p:nvSpPr>
          <p:cNvPr id="37891" name="Rectangle 3"/>
          <p:cNvSpPr>
            <a:spLocks noGrp="1" noChangeArrowheads="1"/>
          </p:cNvSpPr>
          <p:nvPr>
            <p:ph idx="1"/>
          </p:nvPr>
        </p:nvSpPr>
        <p:spPr>
          <a:xfrm>
            <a:off x="2152650" y="1447801"/>
            <a:ext cx="7886700" cy="4729163"/>
          </a:xfrm>
        </p:spPr>
        <p:txBody>
          <a:bodyPr>
            <a:normAutofit/>
          </a:bodyPr>
          <a:lstStyle/>
          <a:p>
            <a:pPr eaLnBrk="1" hangingPunct="1">
              <a:lnSpc>
                <a:spcPct val="90000"/>
              </a:lnSpc>
            </a:pPr>
            <a:r>
              <a:rPr lang="en-US" sz="3600" dirty="0"/>
              <a:t>A prolonged deceleration is present when there is a visually apparent decrease in FHR from the baseline that is  greater than or equal to 15 bpm, </a:t>
            </a:r>
            <a:r>
              <a:rPr lang="en-US" sz="3600" dirty="0">
                <a:highlight>
                  <a:srgbClr val="FFFF00"/>
                </a:highlight>
              </a:rPr>
              <a:t>lasting  greater than or equal to 2 minutes, but less than 10 minutes. </a:t>
            </a:r>
          </a:p>
          <a:p>
            <a:pPr eaLnBrk="1" hangingPunct="1">
              <a:lnSpc>
                <a:spcPct val="90000"/>
              </a:lnSpc>
            </a:pPr>
            <a:r>
              <a:rPr lang="en-US" sz="3600" dirty="0"/>
              <a:t>A deceleration that lasts  10 minutes is a baseline change.</a:t>
            </a:r>
          </a:p>
        </p:txBody>
      </p:sp>
    </p:spTree>
    <p:extLst>
      <p:ext uri="{BB962C8B-B14F-4D97-AF65-F5344CB8AC3E}">
        <p14:creationId xmlns:p14="http://schemas.microsoft.com/office/powerpoint/2010/main" val="2194668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381000"/>
            <a:ext cx="9144000" cy="914400"/>
          </a:xfrm>
        </p:spPr>
        <p:txBody>
          <a:bodyPr>
            <a:normAutofit/>
          </a:bodyPr>
          <a:lstStyle/>
          <a:p>
            <a:pPr algn="ctr" eaLnBrk="1" hangingPunct="1"/>
            <a:r>
              <a:rPr lang="en-US" sz="4800" dirty="0"/>
              <a:t>Prolonged Deceleration</a:t>
            </a:r>
          </a:p>
        </p:txBody>
      </p:sp>
      <p:sp>
        <p:nvSpPr>
          <p:cNvPr id="39939" name="Rectangle 3"/>
          <p:cNvSpPr>
            <a:spLocks noGrp="1" noChangeArrowheads="1"/>
          </p:cNvSpPr>
          <p:nvPr>
            <p:ph idx="1"/>
          </p:nvPr>
        </p:nvSpPr>
        <p:spPr/>
        <p:txBody>
          <a:bodyPr/>
          <a:lstStyle/>
          <a:p>
            <a:pPr eaLnBrk="1" hangingPunct="1"/>
            <a:endParaRPr lang="en-US"/>
          </a:p>
        </p:txBody>
      </p:sp>
      <p:pic>
        <p:nvPicPr>
          <p:cNvPr id="39940" name="Picture 4" descr="prolonged%20decels"/>
          <p:cNvPicPr>
            <a:picLocks noChangeAspect="1" noChangeArrowheads="1"/>
          </p:cNvPicPr>
          <p:nvPr/>
        </p:nvPicPr>
        <p:blipFill>
          <a:blip r:embed="rId2" cstate="print"/>
          <a:srcRect/>
          <a:stretch>
            <a:fillRect/>
          </a:stretch>
        </p:blipFill>
        <p:spPr bwMode="auto">
          <a:xfrm>
            <a:off x="924552" y="1600201"/>
            <a:ext cx="9743448" cy="4876799"/>
          </a:xfrm>
          <a:prstGeom prst="rect">
            <a:avLst/>
          </a:prstGeom>
          <a:noFill/>
          <a:ln w="9525">
            <a:noFill/>
            <a:miter lim="800000"/>
            <a:headEnd/>
            <a:tailEnd/>
          </a:ln>
        </p:spPr>
      </p:pic>
    </p:spTree>
    <p:extLst>
      <p:ext uri="{BB962C8B-B14F-4D97-AF65-F5344CB8AC3E}">
        <p14:creationId xmlns:p14="http://schemas.microsoft.com/office/powerpoint/2010/main" val="293153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381000"/>
            <a:ext cx="9144000" cy="914400"/>
          </a:xfrm>
        </p:spPr>
        <p:txBody>
          <a:bodyPr>
            <a:normAutofit/>
          </a:bodyPr>
          <a:lstStyle/>
          <a:p>
            <a:pPr algn="ctr" eaLnBrk="1" hangingPunct="1"/>
            <a:r>
              <a:rPr lang="en-US" sz="4800" dirty="0"/>
              <a:t>Prolonged Deceleration</a:t>
            </a:r>
          </a:p>
        </p:txBody>
      </p:sp>
      <p:pic>
        <p:nvPicPr>
          <p:cNvPr id="3" name="Content Placeholder 2">
            <a:extLst>
              <a:ext uri="{FF2B5EF4-FFF2-40B4-BE49-F238E27FC236}">
                <a16:creationId xmlns:a16="http://schemas.microsoft.com/office/drawing/2014/main" id="{85EEDDEB-86EC-0ED0-F0EF-5B905061889E}"/>
              </a:ext>
            </a:extLst>
          </p:cNvPr>
          <p:cNvPicPr>
            <a:picLocks noGrp="1" noChangeAspect="1"/>
          </p:cNvPicPr>
          <p:nvPr>
            <p:ph idx="1"/>
          </p:nvPr>
        </p:nvPicPr>
        <p:blipFill>
          <a:blip r:embed="rId2"/>
          <a:stretch>
            <a:fillRect/>
          </a:stretch>
        </p:blipFill>
        <p:spPr>
          <a:xfrm>
            <a:off x="1029554" y="2273879"/>
            <a:ext cx="8438296" cy="3825838"/>
          </a:xfrm>
        </p:spPr>
      </p:pic>
    </p:spTree>
    <p:extLst>
      <p:ext uri="{BB962C8B-B14F-4D97-AF65-F5344CB8AC3E}">
        <p14:creationId xmlns:p14="http://schemas.microsoft.com/office/powerpoint/2010/main" val="3768730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ctr" eaLnBrk="1" hangingPunct="1"/>
            <a:r>
              <a:rPr lang="en-US" sz="5400" dirty="0"/>
              <a:t>Decelerations</a:t>
            </a:r>
          </a:p>
        </p:txBody>
      </p:sp>
      <p:sp>
        <p:nvSpPr>
          <p:cNvPr id="40963" name="Rectangle 3"/>
          <p:cNvSpPr>
            <a:spLocks noGrp="1" noChangeArrowheads="1"/>
          </p:cNvSpPr>
          <p:nvPr>
            <p:ph idx="1"/>
          </p:nvPr>
        </p:nvSpPr>
        <p:spPr/>
        <p:txBody>
          <a:bodyPr/>
          <a:lstStyle/>
          <a:p>
            <a:pPr eaLnBrk="1" hangingPunct="1">
              <a:buFontTx/>
              <a:buNone/>
            </a:pPr>
            <a:endParaRPr lang="en-US" dirty="0"/>
          </a:p>
          <a:p>
            <a:pPr eaLnBrk="1" hangingPunct="1">
              <a:buFontTx/>
              <a:buNone/>
            </a:pPr>
            <a:endParaRPr lang="en-US" dirty="0"/>
          </a:p>
        </p:txBody>
      </p:sp>
      <p:graphicFrame>
        <p:nvGraphicFramePr>
          <p:cNvPr id="5" name="Diagram 4"/>
          <p:cNvGraphicFramePr/>
          <p:nvPr>
            <p:extLst>
              <p:ext uri="{D42A27DB-BD31-4B8C-83A1-F6EECF244321}">
                <p14:modId xmlns:p14="http://schemas.microsoft.com/office/powerpoint/2010/main" val="1804738766"/>
              </p:ext>
            </p:extLst>
          </p:nvPr>
        </p:nvGraphicFramePr>
        <p:xfrm>
          <a:off x="2362200" y="1981199"/>
          <a:ext cx="6019800" cy="4195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646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2650" y="365127"/>
            <a:ext cx="7886700" cy="854074"/>
          </a:xfrm>
        </p:spPr>
        <p:txBody>
          <a:bodyPr>
            <a:normAutofit/>
          </a:bodyPr>
          <a:lstStyle/>
          <a:p>
            <a:pPr algn="ctr" eaLnBrk="1" hangingPunct="1"/>
            <a:r>
              <a:rPr lang="en-US" sz="4800" dirty="0"/>
              <a:t>Methods of Monitoring FHR</a:t>
            </a:r>
          </a:p>
        </p:txBody>
      </p:sp>
      <p:sp>
        <p:nvSpPr>
          <p:cNvPr id="41987" name="Rectangle 3"/>
          <p:cNvSpPr>
            <a:spLocks noGrp="1" noChangeArrowheads="1"/>
          </p:cNvSpPr>
          <p:nvPr>
            <p:ph idx="1"/>
          </p:nvPr>
        </p:nvSpPr>
        <p:spPr>
          <a:xfrm>
            <a:off x="1866900" y="1295400"/>
            <a:ext cx="8229600" cy="5197473"/>
          </a:xfrm>
        </p:spPr>
        <p:txBody>
          <a:bodyPr>
            <a:normAutofit lnSpcReduction="10000"/>
          </a:bodyPr>
          <a:lstStyle/>
          <a:p>
            <a:pPr marL="0" indent="0" eaLnBrk="1" hangingPunct="1">
              <a:buNone/>
            </a:pPr>
            <a:r>
              <a:rPr lang="en-US" sz="3200" u="sng" dirty="0"/>
              <a:t>External: </a:t>
            </a:r>
          </a:p>
          <a:p>
            <a:pPr marL="0" indent="0" eaLnBrk="1" hangingPunct="1">
              <a:buNone/>
            </a:pPr>
            <a:r>
              <a:rPr lang="en-US" sz="3200" dirty="0"/>
              <a:t>	Ultrasound: Detects fetal movement</a:t>
            </a:r>
          </a:p>
          <a:p>
            <a:pPr marL="0" indent="0" eaLnBrk="1" hangingPunct="1">
              <a:buNone/>
            </a:pPr>
            <a:endParaRPr lang="en-US" sz="3200" dirty="0"/>
          </a:p>
          <a:p>
            <a:pPr marL="0" indent="0" eaLnBrk="1" hangingPunct="1">
              <a:buNone/>
            </a:pPr>
            <a:r>
              <a:rPr lang="en-US" sz="2800" u="sng" dirty="0"/>
              <a:t>Benefits:</a:t>
            </a:r>
          </a:p>
          <a:p>
            <a:r>
              <a:rPr lang="en-US" sz="2800" dirty="0"/>
              <a:t>Non-invasive</a:t>
            </a:r>
          </a:p>
          <a:p>
            <a:r>
              <a:rPr lang="en-US" sz="2800" dirty="0"/>
              <a:t>Provides permanent record</a:t>
            </a:r>
          </a:p>
          <a:p>
            <a:r>
              <a:rPr lang="en-US" sz="2800" dirty="0"/>
              <a:t>Records baseline, variability, and patterns</a:t>
            </a:r>
          </a:p>
          <a:p>
            <a:endParaRPr lang="en-US" sz="2800" dirty="0"/>
          </a:p>
          <a:p>
            <a:pPr marL="0" indent="0">
              <a:buNone/>
            </a:pPr>
            <a:r>
              <a:rPr lang="en-US" sz="2800" u="sng" dirty="0"/>
              <a:t>Limitations:</a:t>
            </a:r>
          </a:p>
          <a:p>
            <a:r>
              <a:rPr lang="en-US" sz="2800" dirty="0"/>
              <a:t>Maternal movement restricted</a:t>
            </a:r>
          </a:p>
          <a:p>
            <a:r>
              <a:rPr lang="en-US" sz="2800" dirty="0"/>
              <a:t>Tracing quality affected by position, maternal size, etc.</a:t>
            </a:r>
          </a:p>
          <a:p>
            <a:pPr marL="0" indent="0" eaLnBrk="1" hangingPunct="1">
              <a:buNone/>
            </a:pPr>
            <a:endParaRPr lang="en-US" sz="3200" dirty="0"/>
          </a:p>
        </p:txBody>
      </p:sp>
      <p:pic>
        <p:nvPicPr>
          <p:cNvPr id="3" name="Picture 2">
            <a:extLst>
              <a:ext uri="{FF2B5EF4-FFF2-40B4-BE49-F238E27FC236}">
                <a16:creationId xmlns:a16="http://schemas.microsoft.com/office/drawing/2014/main" id="{72C33D31-6980-3A38-750C-E409E7F75706}"/>
              </a:ext>
            </a:extLst>
          </p:cNvPr>
          <p:cNvPicPr>
            <a:picLocks noChangeAspect="1"/>
          </p:cNvPicPr>
          <p:nvPr/>
        </p:nvPicPr>
        <p:blipFill>
          <a:blip r:embed="rId2"/>
          <a:stretch>
            <a:fillRect/>
          </a:stretch>
        </p:blipFill>
        <p:spPr>
          <a:xfrm>
            <a:off x="8229600" y="2590800"/>
            <a:ext cx="2095500" cy="1276350"/>
          </a:xfrm>
          <a:prstGeom prst="rect">
            <a:avLst/>
          </a:prstGeom>
        </p:spPr>
      </p:pic>
    </p:spTree>
    <p:extLst>
      <p:ext uri="{BB962C8B-B14F-4D97-AF65-F5344CB8AC3E}">
        <p14:creationId xmlns:p14="http://schemas.microsoft.com/office/powerpoint/2010/main" val="3645538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2650" y="365127"/>
            <a:ext cx="7886700" cy="854074"/>
          </a:xfrm>
        </p:spPr>
        <p:txBody>
          <a:bodyPr>
            <a:normAutofit/>
          </a:bodyPr>
          <a:lstStyle/>
          <a:p>
            <a:pPr algn="ctr" eaLnBrk="1" hangingPunct="1"/>
            <a:r>
              <a:rPr lang="en-US" sz="4800" dirty="0"/>
              <a:t>Internal Monitoring</a:t>
            </a:r>
          </a:p>
        </p:txBody>
      </p:sp>
      <p:sp>
        <p:nvSpPr>
          <p:cNvPr id="41987" name="Rectangle 3"/>
          <p:cNvSpPr>
            <a:spLocks noGrp="1" noChangeArrowheads="1"/>
          </p:cNvSpPr>
          <p:nvPr>
            <p:ph idx="1"/>
          </p:nvPr>
        </p:nvSpPr>
        <p:spPr>
          <a:xfrm>
            <a:off x="1981200" y="1600200"/>
            <a:ext cx="8229600" cy="5257800"/>
          </a:xfrm>
        </p:spPr>
        <p:txBody>
          <a:bodyPr>
            <a:normAutofit fontScale="92500" lnSpcReduction="10000"/>
          </a:bodyPr>
          <a:lstStyle/>
          <a:p>
            <a:pPr marL="0" indent="0" eaLnBrk="1" hangingPunct="1">
              <a:buNone/>
            </a:pPr>
            <a:r>
              <a:rPr lang="en-US" sz="3600" dirty="0"/>
              <a:t>Fetal spiral electrode (FSE): Direct  monitoring of fetal ECG</a:t>
            </a:r>
          </a:p>
          <a:p>
            <a:pPr marL="0" indent="0" eaLnBrk="1" hangingPunct="1">
              <a:buNone/>
            </a:pPr>
            <a:r>
              <a:rPr lang="en-US" sz="2800" u="sng" dirty="0"/>
              <a:t>Benefits:</a:t>
            </a:r>
          </a:p>
          <a:p>
            <a:r>
              <a:rPr lang="en-US" sz="2800" dirty="0"/>
              <a:t>Provides continuous FH tracing</a:t>
            </a:r>
          </a:p>
          <a:p>
            <a:r>
              <a:rPr lang="en-US" sz="2800" dirty="0"/>
              <a:t>Maternal position and body </a:t>
            </a:r>
          </a:p>
          <a:p>
            <a:pPr marL="0" indent="0">
              <a:buNone/>
            </a:pPr>
            <a:r>
              <a:rPr lang="en-US" sz="2800" dirty="0"/>
              <a:t>  habitus does not affect tracing quality</a:t>
            </a:r>
          </a:p>
          <a:p>
            <a:pPr marL="0" indent="0">
              <a:buNone/>
            </a:pPr>
            <a:endParaRPr lang="en-US" sz="2800" dirty="0"/>
          </a:p>
          <a:p>
            <a:pPr marL="0" indent="0">
              <a:buNone/>
            </a:pPr>
            <a:r>
              <a:rPr lang="en-US" sz="2800" u="sng" dirty="0"/>
              <a:t>Limitations/risk:</a:t>
            </a:r>
          </a:p>
          <a:p>
            <a:r>
              <a:rPr lang="en-US" sz="2800" dirty="0"/>
              <a:t>Invasive</a:t>
            </a:r>
          </a:p>
          <a:p>
            <a:r>
              <a:rPr lang="en-US" sz="2800" dirty="0"/>
              <a:t>Requires ruptured membranes/cervical dilation</a:t>
            </a:r>
          </a:p>
          <a:p>
            <a:r>
              <a:rPr lang="en-US" sz="2800" dirty="0"/>
              <a:t>Risk of infection</a:t>
            </a:r>
          </a:p>
          <a:p>
            <a:r>
              <a:rPr lang="en-US" sz="2800" dirty="0"/>
              <a:t>Improper placement</a:t>
            </a:r>
          </a:p>
          <a:p>
            <a:endParaRPr lang="en-US" sz="2500" dirty="0"/>
          </a:p>
          <a:p>
            <a:endParaRPr lang="en-US" sz="2800" dirty="0"/>
          </a:p>
          <a:p>
            <a:pPr marL="0" indent="0" eaLnBrk="1" hangingPunct="1">
              <a:buNone/>
            </a:pPr>
            <a:endParaRPr lang="en-US" dirty="0"/>
          </a:p>
        </p:txBody>
      </p:sp>
      <p:pic>
        <p:nvPicPr>
          <p:cNvPr id="2" name="Picture 1">
            <a:extLst>
              <a:ext uri="{FF2B5EF4-FFF2-40B4-BE49-F238E27FC236}">
                <a16:creationId xmlns:a16="http://schemas.microsoft.com/office/drawing/2014/main" id="{F7CA08DD-015F-6EED-750E-9A48BFCF7C61}"/>
              </a:ext>
            </a:extLst>
          </p:cNvPr>
          <p:cNvPicPr>
            <a:picLocks noChangeAspect="1"/>
          </p:cNvPicPr>
          <p:nvPr/>
        </p:nvPicPr>
        <p:blipFill>
          <a:blip r:embed="rId3"/>
          <a:stretch>
            <a:fillRect/>
          </a:stretch>
        </p:blipFill>
        <p:spPr>
          <a:xfrm>
            <a:off x="7399491" y="2209800"/>
            <a:ext cx="2955635" cy="2667000"/>
          </a:xfrm>
          <a:prstGeom prst="rect">
            <a:avLst/>
          </a:prstGeom>
        </p:spPr>
      </p:pic>
    </p:spTree>
    <p:extLst>
      <p:ext uri="{BB962C8B-B14F-4D97-AF65-F5344CB8AC3E}">
        <p14:creationId xmlns:p14="http://schemas.microsoft.com/office/powerpoint/2010/main" val="2627750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2650" y="365127"/>
            <a:ext cx="7886700" cy="854074"/>
          </a:xfrm>
        </p:spPr>
        <p:txBody>
          <a:bodyPr>
            <a:normAutofit/>
          </a:bodyPr>
          <a:lstStyle/>
          <a:p>
            <a:pPr algn="ctr" eaLnBrk="1" hangingPunct="1"/>
            <a:r>
              <a:rPr lang="en-US" sz="4800" dirty="0"/>
              <a:t>Uterine Activity</a:t>
            </a:r>
          </a:p>
        </p:txBody>
      </p:sp>
      <p:sp>
        <p:nvSpPr>
          <p:cNvPr id="41987" name="Rectangle 3"/>
          <p:cNvSpPr>
            <a:spLocks noGrp="1" noChangeArrowheads="1"/>
          </p:cNvSpPr>
          <p:nvPr>
            <p:ph idx="1"/>
          </p:nvPr>
        </p:nvSpPr>
        <p:spPr>
          <a:xfrm>
            <a:off x="1981200" y="1600200"/>
            <a:ext cx="8229600" cy="4800600"/>
          </a:xfrm>
        </p:spPr>
        <p:txBody>
          <a:bodyPr/>
          <a:lstStyle/>
          <a:p>
            <a:pPr marL="0" indent="0" eaLnBrk="1" hangingPunct="1">
              <a:buNone/>
            </a:pPr>
            <a:r>
              <a:rPr lang="en-US" sz="3200" dirty="0"/>
              <a:t>  Uterine contractions are quantified as the</a:t>
            </a:r>
          </a:p>
          <a:p>
            <a:pPr eaLnBrk="1" hangingPunct="1">
              <a:buFontTx/>
              <a:buNone/>
            </a:pPr>
            <a:r>
              <a:rPr lang="en-US" sz="3200" dirty="0"/>
              <a:t>  number of contractions present in a </a:t>
            </a:r>
          </a:p>
          <a:p>
            <a:pPr eaLnBrk="1" hangingPunct="1">
              <a:buFontTx/>
              <a:buNone/>
            </a:pPr>
            <a:r>
              <a:rPr lang="en-US" sz="3200" dirty="0"/>
              <a:t>  10-minute window, averaged over 30 minutes. </a:t>
            </a:r>
          </a:p>
          <a:p>
            <a:pPr eaLnBrk="1" hangingPunct="1">
              <a:buFontTx/>
              <a:buNone/>
            </a:pPr>
            <a:r>
              <a:rPr lang="en-US" sz="3200" dirty="0"/>
              <a:t>	</a:t>
            </a:r>
          </a:p>
          <a:p>
            <a:pPr eaLnBrk="1" hangingPunct="1">
              <a:buFontTx/>
              <a:buNone/>
            </a:pPr>
            <a:r>
              <a:rPr lang="en-US" sz="3200" dirty="0"/>
              <a:t>  Contraction frequency alone is a partial assessment of uterine activity. Other factors such as duration, intensity, and relaxation time between contractions are equally important in clinical practice.</a:t>
            </a:r>
          </a:p>
          <a:p>
            <a:pPr eaLnBrk="1" hangingPunct="1"/>
            <a:endParaRPr lang="en-US" dirty="0"/>
          </a:p>
        </p:txBody>
      </p:sp>
    </p:spTree>
    <p:extLst>
      <p:ext uri="{BB962C8B-B14F-4D97-AF65-F5344CB8AC3E}">
        <p14:creationId xmlns:p14="http://schemas.microsoft.com/office/powerpoint/2010/main" val="1619857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7DDE-A9AA-788C-3D08-C7089DC8CD33}"/>
              </a:ext>
            </a:extLst>
          </p:cNvPr>
          <p:cNvSpPr>
            <a:spLocks noGrp="1"/>
          </p:cNvSpPr>
          <p:nvPr>
            <p:ph type="title"/>
          </p:nvPr>
        </p:nvSpPr>
        <p:spPr/>
        <p:txBody>
          <a:bodyPr/>
          <a:lstStyle/>
          <a:p>
            <a:r>
              <a:rPr lang="en-US" b="1" dirty="0"/>
              <a:t>Methods of monitoring Uterine Contractions</a:t>
            </a:r>
          </a:p>
        </p:txBody>
      </p:sp>
      <p:sp>
        <p:nvSpPr>
          <p:cNvPr id="3" name="Content Placeholder 2">
            <a:extLst>
              <a:ext uri="{FF2B5EF4-FFF2-40B4-BE49-F238E27FC236}">
                <a16:creationId xmlns:a16="http://schemas.microsoft.com/office/drawing/2014/main" id="{C3506A5F-7D50-A500-5D4C-69EA2FAB86CF}"/>
              </a:ext>
            </a:extLst>
          </p:cNvPr>
          <p:cNvSpPr>
            <a:spLocks noGrp="1"/>
          </p:cNvSpPr>
          <p:nvPr>
            <p:ph idx="1"/>
          </p:nvPr>
        </p:nvSpPr>
        <p:spPr>
          <a:xfrm>
            <a:off x="2152650" y="1447801"/>
            <a:ext cx="7886700" cy="4729163"/>
          </a:xfrm>
        </p:spPr>
        <p:txBody>
          <a:bodyPr/>
          <a:lstStyle/>
          <a:p>
            <a:pPr marL="0" indent="0">
              <a:buNone/>
            </a:pPr>
            <a:r>
              <a:rPr lang="en-US" sz="2800" b="1" u="sng" dirty="0"/>
              <a:t>External: </a:t>
            </a:r>
          </a:p>
          <a:p>
            <a:r>
              <a:rPr lang="en-US" sz="2800" dirty="0"/>
              <a:t>Palpation: fingertips detect firmness</a:t>
            </a:r>
          </a:p>
          <a:p>
            <a:pPr lvl="1"/>
            <a:r>
              <a:rPr lang="en-US" sz="2800" dirty="0"/>
              <a:t>Subjective</a:t>
            </a:r>
          </a:p>
          <a:p>
            <a:pPr lvl="1"/>
            <a:endParaRPr lang="en-US" sz="2800" dirty="0"/>
          </a:p>
          <a:p>
            <a:r>
              <a:rPr lang="en-US" sz="2800" dirty="0"/>
              <a:t>Uterine toco: Detects changes in shape of abdomen</a:t>
            </a:r>
          </a:p>
          <a:p>
            <a:pPr lvl="1"/>
            <a:r>
              <a:rPr lang="en-US" sz="2800" dirty="0"/>
              <a:t>Accurate only for frequency and duration of contraction</a:t>
            </a:r>
          </a:p>
          <a:p>
            <a:pPr lvl="1"/>
            <a:endParaRPr lang="en-US" sz="2800" dirty="0"/>
          </a:p>
          <a:p>
            <a:pPr lvl="1"/>
            <a:endParaRPr lang="en-US" dirty="0"/>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5ADB20AE-1B3D-1591-595E-C80D64894D29}"/>
              </a:ext>
            </a:extLst>
          </p:cNvPr>
          <p:cNvPicPr>
            <a:picLocks noChangeAspect="1"/>
          </p:cNvPicPr>
          <p:nvPr/>
        </p:nvPicPr>
        <p:blipFill>
          <a:blip r:embed="rId2"/>
          <a:stretch>
            <a:fillRect/>
          </a:stretch>
        </p:blipFill>
        <p:spPr>
          <a:xfrm>
            <a:off x="4572000" y="4267201"/>
            <a:ext cx="1833316" cy="1739899"/>
          </a:xfrm>
          <a:prstGeom prst="rect">
            <a:avLst/>
          </a:prstGeom>
        </p:spPr>
      </p:pic>
      <p:pic>
        <p:nvPicPr>
          <p:cNvPr id="7" name="Picture 6">
            <a:extLst>
              <a:ext uri="{FF2B5EF4-FFF2-40B4-BE49-F238E27FC236}">
                <a16:creationId xmlns:a16="http://schemas.microsoft.com/office/drawing/2014/main" id="{D0F598AD-B139-249E-32B2-C66F0F93E8BB}"/>
              </a:ext>
            </a:extLst>
          </p:cNvPr>
          <p:cNvPicPr>
            <a:picLocks noChangeAspect="1"/>
          </p:cNvPicPr>
          <p:nvPr/>
        </p:nvPicPr>
        <p:blipFill>
          <a:blip r:embed="rId3"/>
          <a:stretch>
            <a:fillRect/>
          </a:stretch>
        </p:blipFill>
        <p:spPr>
          <a:xfrm>
            <a:off x="7696201" y="1653382"/>
            <a:ext cx="2657561" cy="1325563"/>
          </a:xfrm>
          <a:prstGeom prst="rect">
            <a:avLst/>
          </a:prstGeom>
        </p:spPr>
      </p:pic>
    </p:spTree>
    <p:extLst>
      <p:ext uri="{BB962C8B-B14F-4D97-AF65-F5344CB8AC3E}">
        <p14:creationId xmlns:p14="http://schemas.microsoft.com/office/powerpoint/2010/main" val="3435884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7DDE-A9AA-788C-3D08-C7089DC8CD33}"/>
              </a:ext>
            </a:extLst>
          </p:cNvPr>
          <p:cNvSpPr>
            <a:spLocks noGrp="1"/>
          </p:cNvSpPr>
          <p:nvPr>
            <p:ph type="title"/>
          </p:nvPr>
        </p:nvSpPr>
        <p:spPr>
          <a:xfrm>
            <a:off x="2152650" y="365127"/>
            <a:ext cx="7886700" cy="930274"/>
          </a:xfrm>
        </p:spPr>
        <p:txBody>
          <a:bodyPr>
            <a:normAutofit/>
          </a:bodyPr>
          <a:lstStyle/>
          <a:p>
            <a:pPr algn="ctr"/>
            <a:r>
              <a:rPr lang="en-US" sz="4000" b="1" dirty="0"/>
              <a:t>Intrauterine Pressure Catheter (IUPC)</a:t>
            </a:r>
          </a:p>
        </p:txBody>
      </p:sp>
      <p:sp>
        <p:nvSpPr>
          <p:cNvPr id="7" name="Content Placeholder 6">
            <a:extLst>
              <a:ext uri="{FF2B5EF4-FFF2-40B4-BE49-F238E27FC236}">
                <a16:creationId xmlns:a16="http://schemas.microsoft.com/office/drawing/2014/main" id="{E8D7FF75-7912-BD4C-3266-DD20ECF588B8}"/>
              </a:ext>
            </a:extLst>
          </p:cNvPr>
          <p:cNvSpPr>
            <a:spLocks noGrp="1"/>
          </p:cNvSpPr>
          <p:nvPr>
            <p:ph idx="1"/>
          </p:nvPr>
        </p:nvSpPr>
        <p:spPr>
          <a:xfrm>
            <a:off x="1752600" y="1295401"/>
            <a:ext cx="8286750" cy="4881562"/>
          </a:xfrm>
        </p:spPr>
        <p:txBody>
          <a:bodyPr>
            <a:normAutofit/>
          </a:bodyPr>
          <a:lstStyle/>
          <a:p>
            <a:r>
              <a:rPr lang="en-US" sz="3600" dirty="0"/>
              <a:t>Quantitative measurement of strength of uterine contractions and resting tone</a:t>
            </a:r>
          </a:p>
          <a:p>
            <a:pPr lvl="1"/>
            <a:r>
              <a:rPr lang="en-US" sz="3000" dirty="0"/>
              <a:t>Provides accurate assessment of intensity (strength), duration, frequency, and resting tone.</a:t>
            </a:r>
          </a:p>
          <a:p>
            <a:pPr lvl="1"/>
            <a:r>
              <a:rPr lang="en-US" sz="3000" dirty="0"/>
              <a:t>Port for amnioinfusion</a:t>
            </a:r>
          </a:p>
          <a:p>
            <a:pPr lvl="1"/>
            <a:endParaRPr lang="en-US" sz="3000" dirty="0"/>
          </a:p>
          <a:p>
            <a:pPr marL="342900" lvl="1" indent="0">
              <a:buNone/>
            </a:pPr>
            <a:r>
              <a:rPr lang="en-US" sz="3000" dirty="0"/>
              <a:t>Limitations/risks:</a:t>
            </a:r>
          </a:p>
          <a:p>
            <a:pPr lvl="1"/>
            <a:r>
              <a:rPr lang="en-US" sz="3000" dirty="0"/>
              <a:t>Invasive, requires ROM</a:t>
            </a:r>
          </a:p>
          <a:p>
            <a:pPr lvl="1"/>
            <a:r>
              <a:rPr lang="en-US" sz="3000" dirty="0"/>
              <a:t>Can increase infection risk</a:t>
            </a:r>
          </a:p>
          <a:p>
            <a:pPr lvl="1"/>
            <a:r>
              <a:rPr lang="en-US" sz="3000" dirty="0"/>
              <a:t>Placement </a:t>
            </a:r>
          </a:p>
          <a:p>
            <a:endParaRPr lang="en-US" sz="3600" dirty="0"/>
          </a:p>
        </p:txBody>
      </p:sp>
      <p:pic>
        <p:nvPicPr>
          <p:cNvPr id="8" name="Content Placeholder 4">
            <a:extLst>
              <a:ext uri="{FF2B5EF4-FFF2-40B4-BE49-F238E27FC236}">
                <a16:creationId xmlns:a16="http://schemas.microsoft.com/office/drawing/2014/main" id="{E631439C-134E-FFC7-442F-60DD6A8C3ED1}"/>
              </a:ext>
            </a:extLst>
          </p:cNvPr>
          <p:cNvPicPr>
            <a:picLocks noChangeAspect="1"/>
          </p:cNvPicPr>
          <p:nvPr/>
        </p:nvPicPr>
        <p:blipFill>
          <a:blip r:embed="rId2"/>
          <a:stretch>
            <a:fillRect/>
          </a:stretch>
        </p:blipFill>
        <p:spPr>
          <a:xfrm>
            <a:off x="8229601" y="3505200"/>
            <a:ext cx="2036315" cy="2805590"/>
          </a:xfrm>
          <a:prstGeom prst="rect">
            <a:avLst/>
          </a:prstGeom>
        </p:spPr>
      </p:pic>
    </p:spTree>
    <p:extLst>
      <p:ext uri="{BB962C8B-B14F-4D97-AF65-F5344CB8AC3E}">
        <p14:creationId xmlns:p14="http://schemas.microsoft.com/office/powerpoint/2010/main" val="220084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905000" y="228600"/>
            <a:ext cx="8229600" cy="1143000"/>
          </a:xfrm>
        </p:spPr>
        <p:txBody>
          <a:bodyPr>
            <a:normAutofit/>
          </a:bodyPr>
          <a:lstStyle/>
          <a:p>
            <a:pPr eaLnBrk="1" hangingPunct="1"/>
            <a:r>
              <a:rPr lang="en-US" sz="6000"/>
              <a:t>Or in common terms…</a:t>
            </a:r>
          </a:p>
        </p:txBody>
      </p:sp>
      <p:sp>
        <p:nvSpPr>
          <p:cNvPr id="107523" name="Rectangle 3"/>
          <p:cNvSpPr>
            <a:spLocks noGrp="1" noChangeArrowheads="1"/>
          </p:cNvSpPr>
          <p:nvPr>
            <p:ph idx="1"/>
          </p:nvPr>
        </p:nvSpPr>
        <p:spPr/>
        <p:txBody>
          <a:bodyPr/>
          <a:lstStyle/>
          <a:p>
            <a:pPr eaLnBrk="1" hangingPunct="1">
              <a:lnSpc>
                <a:spcPct val="80000"/>
              </a:lnSpc>
            </a:pPr>
            <a:endParaRPr lang="en-US" sz="2800"/>
          </a:p>
          <a:p>
            <a:pPr eaLnBrk="1" hangingPunct="1">
              <a:lnSpc>
                <a:spcPct val="80000"/>
              </a:lnSpc>
            </a:pPr>
            <a:r>
              <a:rPr lang="en-US" sz="4000"/>
              <a:t>Definition – What do I call it?</a:t>
            </a:r>
          </a:p>
          <a:p>
            <a:pPr eaLnBrk="1" hangingPunct="1">
              <a:lnSpc>
                <a:spcPct val="80000"/>
              </a:lnSpc>
            </a:pPr>
            <a:endParaRPr lang="en-US" sz="4000"/>
          </a:p>
          <a:p>
            <a:pPr eaLnBrk="1" hangingPunct="1">
              <a:lnSpc>
                <a:spcPct val="80000"/>
              </a:lnSpc>
            </a:pPr>
            <a:r>
              <a:rPr lang="en-US" sz="4000"/>
              <a:t>Interpretation – What does it mean?</a:t>
            </a:r>
          </a:p>
          <a:p>
            <a:pPr eaLnBrk="1" hangingPunct="1">
              <a:lnSpc>
                <a:spcPct val="80000"/>
              </a:lnSpc>
            </a:pPr>
            <a:endParaRPr lang="en-US" sz="4000"/>
          </a:p>
          <a:p>
            <a:pPr eaLnBrk="1" hangingPunct="1">
              <a:lnSpc>
                <a:spcPct val="80000"/>
              </a:lnSpc>
            </a:pPr>
            <a:r>
              <a:rPr lang="en-US" sz="4000"/>
              <a:t>Management – What do I do about it?</a:t>
            </a:r>
          </a:p>
        </p:txBody>
      </p:sp>
    </p:spTree>
    <p:extLst>
      <p:ext uri="{BB962C8B-B14F-4D97-AF65-F5344CB8AC3E}">
        <p14:creationId xmlns:p14="http://schemas.microsoft.com/office/powerpoint/2010/main" val="16917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fade">
                                      <p:cBhvr>
                                        <p:cTn id="7" dur="2000"/>
                                        <p:tgtEl>
                                          <p:spTgt spid="1075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Effect transition="in" filter="fade">
                                      <p:cBhvr>
                                        <p:cTn id="12" dur="2000"/>
                                        <p:tgtEl>
                                          <p:spTgt spid="1075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523">
                                            <p:txEl>
                                              <p:pRg st="3" end="3"/>
                                            </p:txEl>
                                          </p:spTgt>
                                        </p:tgtEl>
                                        <p:attrNameLst>
                                          <p:attrName>style.visibility</p:attrName>
                                        </p:attrNameLst>
                                      </p:cBhvr>
                                      <p:to>
                                        <p:strVal val="visible"/>
                                      </p:to>
                                    </p:set>
                                    <p:animEffect transition="in" filter="fade">
                                      <p:cBhvr>
                                        <p:cTn id="17" dur="2000"/>
                                        <p:tgtEl>
                                          <p:spTgt spid="1075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7523">
                                            <p:txEl>
                                              <p:pRg st="5" end="5"/>
                                            </p:txEl>
                                          </p:spTgt>
                                        </p:tgtEl>
                                        <p:attrNameLst>
                                          <p:attrName>style.visibility</p:attrName>
                                        </p:attrNameLst>
                                      </p:cBhvr>
                                      <p:to>
                                        <p:strVal val="visible"/>
                                      </p:to>
                                    </p:set>
                                    <p:animEffect transition="in" filter="fade">
                                      <p:cBhvr>
                                        <p:cTn id="22" dur="2000"/>
                                        <p:tgtEl>
                                          <p:spTgt spid="1075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2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2650" y="365127"/>
            <a:ext cx="7886700" cy="854074"/>
          </a:xfrm>
        </p:spPr>
        <p:txBody>
          <a:bodyPr>
            <a:normAutofit/>
          </a:bodyPr>
          <a:lstStyle/>
          <a:p>
            <a:pPr algn="ctr" eaLnBrk="1" hangingPunct="1"/>
            <a:r>
              <a:rPr lang="en-US" sz="4800" dirty="0"/>
              <a:t>MVU’s (Montevideo units)</a:t>
            </a:r>
          </a:p>
        </p:txBody>
      </p:sp>
      <p:sp>
        <p:nvSpPr>
          <p:cNvPr id="41987" name="Rectangle 3"/>
          <p:cNvSpPr>
            <a:spLocks noGrp="1" noChangeArrowheads="1"/>
          </p:cNvSpPr>
          <p:nvPr>
            <p:ph idx="1"/>
          </p:nvPr>
        </p:nvSpPr>
        <p:spPr>
          <a:xfrm>
            <a:off x="1981200" y="1600200"/>
            <a:ext cx="8229600" cy="4800600"/>
          </a:xfrm>
        </p:spPr>
        <p:txBody>
          <a:bodyPr/>
          <a:lstStyle/>
          <a:p>
            <a:r>
              <a:rPr lang="en-US" sz="3200" dirty="0"/>
              <a:t> MVU’s are an index of uterine activity based on pressure changes (measured in mm HG) in the uterus during contractions</a:t>
            </a:r>
          </a:p>
          <a:p>
            <a:r>
              <a:rPr lang="en-US" sz="3200" dirty="0"/>
              <a:t>They are measured with an intrauterine pressure catheter (IUPC)</a:t>
            </a:r>
          </a:p>
          <a:p>
            <a:r>
              <a:rPr lang="en-US" sz="3200" dirty="0"/>
              <a:t>They are calculated by subtracting the baseline IUPC pressure from the peak contraction pressure of each contraction in a 10-minute window and adding the results together</a:t>
            </a:r>
            <a:endParaRPr lang="en-US" dirty="0"/>
          </a:p>
        </p:txBody>
      </p:sp>
    </p:spTree>
    <p:extLst>
      <p:ext uri="{BB962C8B-B14F-4D97-AF65-F5344CB8AC3E}">
        <p14:creationId xmlns:p14="http://schemas.microsoft.com/office/powerpoint/2010/main" val="2636902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2649" y="266700"/>
            <a:ext cx="7886700" cy="854074"/>
          </a:xfrm>
        </p:spPr>
        <p:txBody>
          <a:bodyPr>
            <a:normAutofit/>
          </a:bodyPr>
          <a:lstStyle/>
          <a:p>
            <a:pPr algn="ctr" eaLnBrk="1" hangingPunct="1"/>
            <a:r>
              <a:rPr lang="en-US" sz="4800" dirty="0"/>
              <a:t>MVU’s (Montevideo units)</a:t>
            </a:r>
          </a:p>
        </p:txBody>
      </p:sp>
      <p:sp>
        <p:nvSpPr>
          <p:cNvPr id="41987" name="Rectangle 3"/>
          <p:cNvSpPr>
            <a:spLocks noGrp="1" noChangeArrowheads="1"/>
          </p:cNvSpPr>
          <p:nvPr>
            <p:ph idx="1"/>
          </p:nvPr>
        </p:nvSpPr>
        <p:spPr>
          <a:xfrm>
            <a:off x="1981200" y="1066800"/>
            <a:ext cx="8229600" cy="5334000"/>
          </a:xfrm>
        </p:spPr>
        <p:txBody>
          <a:bodyPr/>
          <a:lstStyle/>
          <a:p>
            <a:r>
              <a:rPr lang="en-US" sz="3200" dirty="0"/>
              <a:t>  </a:t>
            </a:r>
            <a:r>
              <a:rPr lang="en-US" sz="2800" dirty="0"/>
              <a:t>200 MVU within 10 minutes is considered adequate</a:t>
            </a:r>
          </a:p>
          <a:p>
            <a:endParaRPr lang="en-US" dirty="0"/>
          </a:p>
        </p:txBody>
      </p:sp>
      <p:pic>
        <p:nvPicPr>
          <p:cNvPr id="3" name="Picture 2">
            <a:extLst>
              <a:ext uri="{FF2B5EF4-FFF2-40B4-BE49-F238E27FC236}">
                <a16:creationId xmlns:a16="http://schemas.microsoft.com/office/drawing/2014/main" id="{07F2E512-BC3B-0085-48EA-12A816071072}"/>
              </a:ext>
            </a:extLst>
          </p:cNvPr>
          <p:cNvPicPr>
            <a:picLocks noChangeAspect="1"/>
          </p:cNvPicPr>
          <p:nvPr/>
        </p:nvPicPr>
        <p:blipFill>
          <a:blip r:embed="rId3"/>
          <a:stretch>
            <a:fillRect/>
          </a:stretch>
        </p:blipFill>
        <p:spPr>
          <a:xfrm>
            <a:off x="1524001" y="1211580"/>
            <a:ext cx="9058275" cy="5676900"/>
          </a:xfrm>
          <a:prstGeom prst="rect">
            <a:avLst/>
          </a:prstGeom>
        </p:spPr>
      </p:pic>
    </p:spTree>
    <p:extLst>
      <p:ext uri="{BB962C8B-B14F-4D97-AF65-F5344CB8AC3E}">
        <p14:creationId xmlns:p14="http://schemas.microsoft.com/office/powerpoint/2010/main" val="2963821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0BB3-9977-E547-554E-EFBC68FC6554}"/>
              </a:ext>
            </a:extLst>
          </p:cNvPr>
          <p:cNvSpPr>
            <a:spLocks noGrp="1"/>
          </p:cNvSpPr>
          <p:nvPr>
            <p:ph type="title"/>
          </p:nvPr>
        </p:nvSpPr>
        <p:spPr/>
        <p:txBody>
          <a:bodyPr/>
          <a:lstStyle/>
          <a:p>
            <a:pPr algn="ctr"/>
            <a:r>
              <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rPr>
              <a:t>MVU’s (Montevideo units)</a:t>
            </a:r>
            <a:endParaRPr lang="en-US" dirty="0"/>
          </a:p>
        </p:txBody>
      </p:sp>
      <p:pic>
        <p:nvPicPr>
          <p:cNvPr id="7" name="Content Placeholder 6">
            <a:extLst>
              <a:ext uri="{FF2B5EF4-FFF2-40B4-BE49-F238E27FC236}">
                <a16:creationId xmlns:a16="http://schemas.microsoft.com/office/drawing/2014/main" id="{CF7869EC-7669-699A-A9A9-EE2CA8712D32}"/>
              </a:ext>
            </a:extLst>
          </p:cNvPr>
          <p:cNvPicPr>
            <a:picLocks noGrp="1" noChangeAspect="1"/>
          </p:cNvPicPr>
          <p:nvPr>
            <p:ph idx="1"/>
          </p:nvPr>
        </p:nvPicPr>
        <p:blipFill>
          <a:blip r:embed="rId2"/>
          <a:stretch>
            <a:fillRect/>
          </a:stretch>
        </p:blipFill>
        <p:spPr>
          <a:xfrm>
            <a:off x="2605087" y="2291556"/>
            <a:ext cx="6981825" cy="3419475"/>
          </a:xfrm>
        </p:spPr>
      </p:pic>
      <p:pic>
        <p:nvPicPr>
          <p:cNvPr id="9" name="Picture 8">
            <a:extLst>
              <a:ext uri="{FF2B5EF4-FFF2-40B4-BE49-F238E27FC236}">
                <a16:creationId xmlns:a16="http://schemas.microsoft.com/office/drawing/2014/main" id="{301F1053-17B0-7B3C-09CA-2DD3377FDCBC}"/>
              </a:ext>
            </a:extLst>
          </p:cNvPr>
          <p:cNvPicPr>
            <a:picLocks noChangeAspect="1"/>
          </p:cNvPicPr>
          <p:nvPr/>
        </p:nvPicPr>
        <p:blipFill>
          <a:blip r:embed="rId3"/>
          <a:stretch>
            <a:fillRect/>
          </a:stretch>
        </p:blipFill>
        <p:spPr>
          <a:xfrm>
            <a:off x="2605087" y="5711031"/>
            <a:ext cx="5724525" cy="542925"/>
          </a:xfrm>
          <a:prstGeom prst="rect">
            <a:avLst/>
          </a:prstGeom>
        </p:spPr>
      </p:pic>
    </p:spTree>
    <p:extLst>
      <p:ext uri="{BB962C8B-B14F-4D97-AF65-F5344CB8AC3E}">
        <p14:creationId xmlns:p14="http://schemas.microsoft.com/office/powerpoint/2010/main" val="1901399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152650" y="304801"/>
            <a:ext cx="7886700" cy="914401"/>
          </a:xfrm>
        </p:spPr>
        <p:txBody>
          <a:bodyPr>
            <a:normAutofit/>
          </a:bodyPr>
          <a:lstStyle/>
          <a:p>
            <a:pPr algn="ctr" eaLnBrk="1" hangingPunct="1"/>
            <a:r>
              <a:rPr lang="en-US" sz="5400" dirty="0"/>
              <a:t>Uterine activity</a:t>
            </a:r>
          </a:p>
        </p:txBody>
      </p:sp>
      <p:sp>
        <p:nvSpPr>
          <p:cNvPr id="43011" name="Rectangle 3"/>
          <p:cNvSpPr>
            <a:spLocks noGrp="1" noChangeArrowheads="1"/>
          </p:cNvSpPr>
          <p:nvPr>
            <p:ph idx="1"/>
          </p:nvPr>
        </p:nvSpPr>
        <p:spPr/>
        <p:txBody>
          <a:bodyPr/>
          <a:lstStyle/>
          <a:p>
            <a:pPr eaLnBrk="1" hangingPunct="1">
              <a:lnSpc>
                <a:spcPct val="80000"/>
              </a:lnSpc>
              <a:buFontTx/>
              <a:buNone/>
            </a:pPr>
            <a:r>
              <a:rPr lang="en-US" sz="1600" dirty="0"/>
              <a:t> </a:t>
            </a:r>
            <a:endParaRPr lang="en-US" sz="3600" u="sng" dirty="0"/>
          </a:p>
          <a:p>
            <a:pPr eaLnBrk="1" hangingPunct="1">
              <a:lnSpc>
                <a:spcPct val="80000"/>
              </a:lnSpc>
              <a:buFontTx/>
              <a:buNone/>
            </a:pPr>
            <a:endParaRPr lang="en-US" sz="2800" dirty="0"/>
          </a:p>
          <a:p>
            <a:pPr eaLnBrk="1" hangingPunct="1">
              <a:lnSpc>
                <a:spcPct val="80000"/>
              </a:lnSpc>
              <a:buFontTx/>
              <a:buNone/>
            </a:pPr>
            <a:endParaRPr lang="en-US" sz="2800" dirty="0"/>
          </a:p>
          <a:p>
            <a:pPr eaLnBrk="1" hangingPunct="1">
              <a:lnSpc>
                <a:spcPct val="80000"/>
              </a:lnSpc>
              <a:buFontTx/>
              <a:buNone/>
            </a:pPr>
            <a:endParaRPr lang="en-US" sz="2800" dirty="0">
              <a:latin typeface="Comic Sans MS" pitchFamily="66" charset="0"/>
            </a:endParaRPr>
          </a:p>
          <a:p>
            <a:pPr eaLnBrk="1" hangingPunct="1">
              <a:lnSpc>
                <a:spcPct val="80000"/>
              </a:lnSpc>
              <a:buFontTx/>
              <a:buNone/>
            </a:pPr>
            <a:endParaRPr lang="en-US" sz="2800" dirty="0"/>
          </a:p>
        </p:txBody>
      </p:sp>
      <p:graphicFrame>
        <p:nvGraphicFramePr>
          <p:cNvPr id="7" name="Diagram 6"/>
          <p:cNvGraphicFramePr/>
          <p:nvPr>
            <p:extLst>
              <p:ext uri="{D42A27DB-BD31-4B8C-83A1-F6EECF244321}">
                <p14:modId xmlns:p14="http://schemas.microsoft.com/office/powerpoint/2010/main" val="986599925"/>
              </p:ext>
            </p:extLst>
          </p:nvPr>
        </p:nvGraphicFramePr>
        <p:xfrm>
          <a:off x="1524000" y="1219200"/>
          <a:ext cx="8610600" cy="718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9194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152650" y="365127"/>
            <a:ext cx="7886700" cy="854074"/>
          </a:xfrm>
        </p:spPr>
        <p:txBody>
          <a:bodyPr>
            <a:normAutofit/>
          </a:bodyPr>
          <a:lstStyle/>
          <a:p>
            <a:pPr algn="ctr" eaLnBrk="1" hangingPunct="1"/>
            <a:r>
              <a:rPr lang="en-US" sz="5400" dirty="0"/>
              <a:t>Tachysystole</a:t>
            </a:r>
          </a:p>
        </p:txBody>
      </p:sp>
      <p:sp>
        <p:nvSpPr>
          <p:cNvPr id="44035" name="Content Placeholder 2"/>
          <p:cNvSpPr>
            <a:spLocks noGrp="1"/>
          </p:cNvSpPr>
          <p:nvPr>
            <p:ph idx="1"/>
          </p:nvPr>
        </p:nvSpPr>
        <p:spPr>
          <a:xfrm>
            <a:off x="1828800" y="1447801"/>
            <a:ext cx="7886700" cy="4729163"/>
          </a:xfrm>
        </p:spPr>
        <p:txBody>
          <a:bodyPr>
            <a:normAutofit/>
          </a:bodyPr>
          <a:lstStyle/>
          <a:p>
            <a:pPr eaLnBrk="1" hangingPunct="1">
              <a:lnSpc>
                <a:spcPct val="80000"/>
              </a:lnSpc>
              <a:buFontTx/>
              <a:buNone/>
            </a:pPr>
            <a:r>
              <a:rPr lang="en-US" dirty="0"/>
              <a:t> </a:t>
            </a:r>
            <a:endParaRPr lang="en-US" sz="2400" dirty="0"/>
          </a:p>
          <a:p>
            <a:pPr eaLnBrk="1" hangingPunct="1">
              <a:lnSpc>
                <a:spcPct val="80000"/>
              </a:lnSpc>
            </a:pPr>
            <a:r>
              <a:rPr lang="en-US" sz="2800" dirty="0"/>
              <a:t>Tachysystole should always be qualified as to the presence or absence of associated FHR decelerations.</a:t>
            </a:r>
          </a:p>
          <a:p>
            <a:pPr eaLnBrk="1" hangingPunct="1">
              <a:lnSpc>
                <a:spcPct val="80000"/>
              </a:lnSpc>
            </a:pPr>
            <a:endParaRPr lang="en-US" sz="2800" dirty="0"/>
          </a:p>
          <a:p>
            <a:pPr eaLnBrk="1" hangingPunct="1">
              <a:lnSpc>
                <a:spcPct val="80000"/>
              </a:lnSpc>
            </a:pPr>
            <a:r>
              <a:rPr lang="en-US" sz="2800" dirty="0"/>
              <a:t> The term tachysystole applies to both spontaneous or stimulated labor. The clinical response to tachysystole may differ depending on whether contractions are spontaneous or stimulated.</a:t>
            </a:r>
          </a:p>
          <a:p>
            <a:pPr eaLnBrk="1" hangingPunct="1">
              <a:lnSpc>
                <a:spcPct val="80000"/>
              </a:lnSpc>
            </a:pPr>
            <a:endParaRPr lang="en-US" sz="2800" dirty="0"/>
          </a:p>
          <a:p>
            <a:pPr eaLnBrk="1" hangingPunct="1">
              <a:lnSpc>
                <a:spcPct val="80000"/>
              </a:lnSpc>
            </a:pPr>
            <a:r>
              <a:rPr lang="en-US" sz="2800" dirty="0"/>
              <a:t> The terms hyperstimulation and hypercontractility are not defined and should be abandoned.</a:t>
            </a:r>
          </a:p>
          <a:p>
            <a:pPr eaLnBrk="1" hangingPunct="1"/>
            <a:endParaRPr lang="en-US" sz="2400" dirty="0"/>
          </a:p>
        </p:txBody>
      </p:sp>
    </p:spTree>
    <p:extLst>
      <p:ext uri="{BB962C8B-B14F-4D97-AF65-F5344CB8AC3E}">
        <p14:creationId xmlns:p14="http://schemas.microsoft.com/office/powerpoint/2010/main" val="2772394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5DCD-C59D-C3AD-1F93-119D1D9A07BD}"/>
              </a:ext>
            </a:extLst>
          </p:cNvPr>
          <p:cNvSpPr>
            <a:spLocks noGrp="1"/>
          </p:cNvSpPr>
          <p:nvPr>
            <p:ph type="title"/>
          </p:nvPr>
        </p:nvSpPr>
        <p:spPr>
          <a:xfrm>
            <a:off x="2152650" y="365127"/>
            <a:ext cx="7886700" cy="701674"/>
          </a:xfrm>
        </p:spPr>
        <p:txBody>
          <a:bodyPr>
            <a:normAutofit/>
          </a:bodyPr>
          <a:lstStyle/>
          <a:p>
            <a:pPr algn="ctr"/>
            <a:r>
              <a:rPr lang="en-US" sz="4400" b="1" dirty="0"/>
              <a:t>Treatment for Tachysystole</a:t>
            </a:r>
          </a:p>
        </p:txBody>
      </p:sp>
      <p:sp>
        <p:nvSpPr>
          <p:cNvPr id="3" name="Content Placeholder 2">
            <a:extLst>
              <a:ext uri="{FF2B5EF4-FFF2-40B4-BE49-F238E27FC236}">
                <a16:creationId xmlns:a16="http://schemas.microsoft.com/office/drawing/2014/main" id="{BD3230AA-9248-8777-76C1-492D79574263}"/>
              </a:ext>
            </a:extLst>
          </p:cNvPr>
          <p:cNvSpPr>
            <a:spLocks noGrp="1"/>
          </p:cNvSpPr>
          <p:nvPr>
            <p:ph idx="1"/>
          </p:nvPr>
        </p:nvSpPr>
        <p:spPr>
          <a:xfrm>
            <a:off x="2152650" y="1728439"/>
            <a:ext cx="7886700" cy="4448525"/>
          </a:xfrm>
        </p:spPr>
        <p:txBody>
          <a:bodyPr>
            <a:normAutofit/>
          </a:bodyPr>
          <a:lstStyle/>
          <a:p>
            <a:r>
              <a:rPr lang="en-US" sz="3600" dirty="0"/>
              <a:t>Be aware of your unit policy</a:t>
            </a:r>
          </a:p>
          <a:p>
            <a:r>
              <a:rPr lang="en-US" sz="3600" dirty="0"/>
              <a:t>Reposition patient</a:t>
            </a:r>
          </a:p>
          <a:p>
            <a:r>
              <a:rPr lang="en-US" sz="3600" dirty="0"/>
              <a:t>Fluid bolus</a:t>
            </a:r>
          </a:p>
          <a:p>
            <a:r>
              <a:rPr lang="en-US" sz="3600" dirty="0"/>
              <a:t>Decreasing or discontinuing Oxytocin</a:t>
            </a:r>
          </a:p>
          <a:p>
            <a:r>
              <a:rPr lang="en-US" sz="3600" dirty="0"/>
              <a:t>Administration of Terbutaline</a:t>
            </a:r>
          </a:p>
          <a:p>
            <a:r>
              <a:rPr lang="en-US" sz="3600" dirty="0"/>
              <a:t>Notify provider if necessary</a:t>
            </a:r>
          </a:p>
        </p:txBody>
      </p:sp>
    </p:spTree>
    <p:extLst>
      <p:ext uri="{BB962C8B-B14F-4D97-AF65-F5344CB8AC3E}">
        <p14:creationId xmlns:p14="http://schemas.microsoft.com/office/powerpoint/2010/main" val="1139667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152650" y="365127"/>
            <a:ext cx="7886700" cy="854074"/>
          </a:xfrm>
        </p:spPr>
        <p:txBody>
          <a:bodyPr>
            <a:normAutofit/>
          </a:bodyPr>
          <a:lstStyle/>
          <a:p>
            <a:pPr algn="ctr" eaLnBrk="1" hangingPunct="1"/>
            <a:r>
              <a:rPr lang="en-US" sz="4800" dirty="0"/>
              <a:t>Tachysystole</a:t>
            </a:r>
          </a:p>
        </p:txBody>
      </p:sp>
      <p:sp>
        <p:nvSpPr>
          <p:cNvPr id="45059" name="Rectangle 3"/>
          <p:cNvSpPr>
            <a:spLocks noGrp="1" noChangeArrowheads="1"/>
          </p:cNvSpPr>
          <p:nvPr>
            <p:ph idx="1"/>
          </p:nvPr>
        </p:nvSpPr>
        <p:spPr/>
        <p:txBody>
          <a:bodyPr/>
          <a:lstStyle/>
          <a:p>
            <a:pPr eaLnBrk="1" hangingPunct="1"/>
            <a:endParaRPr lang="en-US"/>
          </a:p>
        </p:txBody>
      </p:sp>
      <p:pic>
        <p:nvPicPr>
          <p:cNvPr id="45060" name="Picture 4" descr="uterine%20contractions"/>
          <p:cNvPicPr>
            <a:picLocks noChangeAspect="1" noChangeArrowheads="1"/>
          </p:cNvPicPr>
          <p:nvPr/>
        </p:nvPicPr>
        <p:blipFill>
          <a:blip r:embed="rId3" cstate="print"/>
          <a:srcRect/>
          <a:stretch>
            <a:fillRect/>
          </a:stretch>
        </p:blipFill>
        <p:spPr bwMode="auto">
          <a:xfrm>
            <a:off x="1524000" y="1371601"/>
            <a:ext cx="9144000" cy="4805363"/>
          </a:xfrm>
          <a:prstGeom prst="rect">
            <a:avLst/>
          </a:prstGeom>
          <a:noFill/>
          <a:ln w="9525">
            <a:noFill/>
            <a:miter lim="800000"/>
            <a:headEnd/>
            <a:tailEnd/>
          </a:ln>
        </p:spPr>
      </p:pic>
    </p:spTree>
    <p:extLst>
      <p:ext uri="{BB962C8B-B14F-4D97-AF65-F5344CB8AC3E}">
        <p14:creationId xmlns:p14="http://schemas.microsoft.com/office/powerpoint/2010/main" val="261180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152650" y="365127"/>
            <a:ext cx="7886700" cy="854074"/>
          </a:xfrm>
        </p:spPr>
        <p:txBody>
          <a:bodyPr>
            <a:normAutofit/>
          </a:bodyPr>
          <a:lstStyle/>
          <a:p>
            <a:pPr algn="ctr" eaLnBrk="1" hangingPunct="1"/>
            <a:r>
              <a:rPr lang="en-US" sz="4800" dirty="0"/>
              <a:t>Tachysystole</a:t>
            </a:r>
          </a:p>
        </p:txBody>
      </p:sp>
      <p:pic>
        <p:nvPicPr>
          <p:cNvPr id="6" name="Content Placeholder 5">
            <a:extLst>
              <a:ext uri="{FF2B5EF4-FFF2-40B4-BE49-F238E27FC236}">
                <a16:creationId xmlns:a16="http://schemas.microsoft.com/office/drawing/2014/main" id="{0B507A30-56D8-4487-AA67-ED9E482A43EF}"/>
              </a:ext>
            </a:extLst>
          </p:cNvPr>
          <p:cNvPicPr>
            <a:picLocks noGrp="1" noChangeAspect="1"/>
          </p:cNvPicPr>
          <p:nvPr>
            <p:ph idx="1"/>
          </p:nvPr>
        </p:nvPicPr>
        <p:blipFill>
          <a:blip r:embed="rId3"/>
          <a:stretch>
            <a:fillRect/>
          </a:stretch>
        </p:blipFill>
        <p:spPr>
          <a:xfrm>
            <a:off x="1583555" y="1991388"/>
            <a:ext cx="7950972" cy="4052573"/>
          </a:xfrm>
        </p:spPr>
      </p:pic>
    </p:spTree>
    <p:extLst>
      <p:ext uri="{BB962C8B-B14F-4D97-AF65-F5344CB8AC3E}">
        <p14:creationId xmlns:p14="http://schemas.microsoft.com/office/powerpoint/2010/main" val="3444550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701674"/>
          </a:xfrm>
        </p:spPr>
        <p:txBody>
          <a:bodyPr anchor="ctr">
            <a:normAutofit/>
          </a:bodyPr>
          <a:lstStyle/>
          <a:p>
            <a:pPr algn="ctr"/>
            <a:r>
              <a:rPr lang="en-US" sz="4400" b="1" dirty="0"/>
              <a:t>Intrinsic influences on FHR: </a:t>
            </a:r>
          </a:p>
        </p:txBody>
      </p:sp>
      <p:pic>
        <p:nvPicPr>
          <p:cNvPr id="5" name="Content Placeholder 4">
            <a:extLst>
              <a:ext uri="{FF2B5EF4-FFF2-40B4-BE49-F238E27FC236}">
                <a16:creationId xmlns:a16="http://schemas.microsoft.com/office/drawing/2014/main" id="{906A40D5-8501-3404-8E0E-ED7F4D0161C2}"/>
              </a:ext>
            </a:extLst>
          </p:cNvPr>
          <p:cNvPicPr>
            <a:picLocks noGrp="1" noChangeAspect="1"/>
          </p:cNvPicPr>
          <p:nvPr>
            <p:ph idx="1"/>
          </p:nvPr>
        </p:nvPicPr>
        <p:blipFill rotWithShape="1">
          <a:blip r:embed="rId3"/>
          <a:srcRect t="907"/>
          <a:stretch/>
        </p:blipFill>
        <p:spPr>
          <a:xfrm>
            <a:off x="5478277" y="1295401"/>
            <a:ext cx="4275322" cy="4785489"/>
          </a:xfrm>
          <a:prstGeom prst="rect">
            <a:avLst/>
          </a:prstGeom>
          <a:noFill/>
        </p:spPr>
      </p:pic>
      <p:sp>
        <p:nvSpPr>
          <p:cNvPr id="8" name="TextBox 7">
            <a:extLst>
              <a:ext uri="{FF2B5EF4-FFF2-40B4-BE49-F238E27FC236}">
                <a16:creationId xmlns:a16="http://schemas.microsoft.com/office/drawing/2014/main" id="{B428A87C-D47E-DD39-21C2-A4BB9253F0BC}"/>
              </a:ext>
            </a:extLst>
          </p:cNvPr>
          <p:cNvSpPr txBox="1"/>
          <p:nvPr/>
        </p:nvSpPr>
        <p:spPr>
          <a:xfrm>
            <a:off x="1600200" y="2274839"/>
            <a:ext cx="4495800" cy="2462213"/>
          </a:xfrm>
          <a:prstGeom prst="rect">
            <a:avLst/>
          </a:prstGeom>
          <a:noFill/>
        </p:spPr>
        <p:txBody>
          <a:bodyPr wrap="square">
            <a:spAutoFit/>
          </a:bodyPr>
          <a:lstStyle/>
          <a:p>
            <a:r>
              <a:rPr lang="en-US" sz="2800" dirty="0"/>
              <a:t>Factors within the fetus:</a:t>
            </a:r>
          </a:p>
          <a:p>
            <a:pPr marL="800100" lvl="1" indent="-342900">
              <a:buFont typeface="Arial" panose="020B0604020202020204" pitchFamily="34" charset="0"/>
              <a:buChar char="•"/>
            </a:pPr>
            <a:r>
              <a:rPr lang="en-US" sz="2100" dirty="0"/>
              <a:t>Fetal circulation</a:t>
            </a:r>
          </a:p>
          <a:p>
            <a:pPr marL="800100" lvl="1" indent="-342900">
              <a:buFont typeface="Arial" panose="020B0604020202020204" pitchFamily="34" charset="0"/>
              <a:buChar char="•"/>
            </a:pPr>
            <a:r>
              <a:rPr lang="en-US" sz="2100" dirty="0"/>
              <a:t>Autonomic nervous system response</a:t>
            </a:r>
          </a:p>
          <a:p>
            <a:pPr marL="800100" lvl="1" indent="-342900">
              <a:buFont typeface="Arial" panose="020B0604020202020204" pitchFamily="34" charset="0"/>
              <a:buChar char="•"/>
            </a:pPr>
            <a:r>
              <a:rPr lang="en-US" sz="2100" dirty="0"/>
              <a:t>Baroreceptors</a:t>
            </a:r>
          </a:p>
          <a:p>
            <a:pPr marL="800100" lvl="1" indent="-342900">
              <a:buFont typeface="Arial" panose="020B0604020202020204" pitchFamily="34" charset="0"/>
              <a:buChar char="•"/>
            </a:pPr>
            <a:r>
              <a:rPr lang="en-US" sz="2100" dirty="0"/>
              <a:t>Chemoreceptors</a:t>
            </a:r>
          </a:p>
          <a:p>
            <a:pPr marL="800100" lvl="1" indent="-342900">
              <a:buFont typeface="Arial" panose="020B0604020202020204" pitchFamily="34" charset="0"/>
              <a:buChar char="•"/>
            </a:pPr>
            <a:r>
              <a:rPr lang="en-US" sz="2100" dirty="0"/>
              <a:t>Hormonal responses</a:t>
            </a:r>
          </a:p>
        </p:txBody>
      </p:sp>
    </p:spTree>
    <p:extLst>
      <p:ext uri="{BB962C8B-B14F-4D97-AF65-F5344CB8AC3E}">
        <p14:creationId xmlns:p14="http://schemas.microsoft.com/office/powerpoint/2010/main" val="3702879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457200"/>
            <a:ext cx="7294959" cy="685800"/>
          </a:xfrm>
        </p:spPr>
        <p:txBody>
          <a:bodyPr anchor="b">
            <a:normAutofit/>
          </a:bodyPr>
          <a:lstStyle/>
          <a:p>
            <a:pPr algn="ctr"/>
            <a:r>
              <a:rPr lang="en-US" sz="4000" b="1" dirty="0"/>
              <a:t>Extrinsic influences on FHR</a:t>
            </a:r>
          </a:p>
        </p:txBody>
      </p:sp>
      <p:pic>
        <p:nvPicPr>
          <p:cNvPr id="6" name="Picture 5">
            <a:extLst>
              <a:ext uri="{FF2B5EF4-FFF2-40B4-BE49-F238E27FC236}">
                <a16:creationId xmlns:a16="http://schemas.microsoft.com/office/drawing/2014/main" id="{8562E95B-1482-3CFB-3FF6-B9EFB1784A44}"/>
              </a:ext>
            </a:extLst>
          </p:cNvPr>
          <p:cNvPicPr>
            <a:picLocks noChangeAspect="1"/>
          </p:cNvPicPr>
          <p:nvPr/>
        </p:nvPicPr>
        <p:blipFill>
          <a:blip r:embed="rId2"/>
          <a:stretch>
            <a:fillRect/>
          </a:stretch>
        </p:blipFill>
        <p:spPr>
          <a:xfrm>
            <a:off x="3449750" y="2590801"/>
            <a:ext cx="7084886" cy="3631003"/>
          </a:xfrm>
          <a:prstGeom prst="rect">
            <a:avLst/>
          </a:prstGeom>
          <a:noFill/>
        </p:spPr>
      </p:pic>
      <p:sp>
        <p:nvSpPr>
          <p:cNvPr id="4" name="Content Placeholder 3">
            <a:extLst>
              <a:ext uri="{FF2B5EF4-FFF2-40B4-BE49-F238E27FC236}">
                <a16:creationId xmlns:a16="http://schemas.microsoft.com/office/drawing/2014/main" id="{69A1CE09-7857-2E11-7D33-14B9ED8B48F6}"/>
              </a:ext>
            </a:extLst>
          </p:cNvPr>
          <p:cNvSpPr>
            <a:spLocks noGrp="1"/>
          </p:cNvSpPr>
          <p:nvPr>
            <p:ph type="body" sz="half" idx="2"/>
          </p:nvPr>
        </p:nvSpPr>
        <p:spPr>
          <a:xfrm>
            <a:off x="1828801" y="1143000"/>
            <a:ext cx="5943599" cy="4725988"/>
          </a:xfrm>
        </p:spPr>
        <p:txBody>
          <a:bodyPr>
            <a:normAutofit/>
          </a:bodyPr>
          <a:lstStyle/>
          <a:p>
            <a:pPr marL="285750" indent="-285750">
              <a:buFont typeface="Arial" panose="020B0604020202020204" pitchFamily="34" charset="0"/>
              <a:buChar char="•"/>
            </a:pPr>
            <a:r>
              <a:rPr lang="en-US" sz="1600" dirty="0"/>
              <a:t>Factors outside of the fetus:  Maternal-fetal circulation:</a:t>
            </a:r>
          </a:p>
          <a:p>
            <a:pPr marL="285750" indent="-285750">
              <a:buFont typeface="Arial" panose="020B0604020202020204" pitchFamily="34" charset="0"/>
              <a:buChar char="•"/>
            </a:pPr>
            <a:r>
              <a:rPr lang="en-US" sz="1600" dirty="0"/>
              <a:t>Placenta</a:t>
            </a:r>
          </a:p>
          <a:p>
            <a:pPr marL="285750" indent="-285750">
              <a:buFont typeface="Arial" panose="020B0604020202020204" pitchFamily="34" charset="0"/>
              <a:buChar char="•"/>
            </a:pPr>
            <a:r>
              <a:rPr lang="en-US" sz="1600" dirty="0"/>
              <a:t>Maternal utero-placental circulation</a:t>
            </a:r>
          </a:p>
          <a:p>
            <a:pPr marL="285750" indent="-285750">
              <a:buFont typeface="Arial" panose="020B0604020202020204" pitchFamily="34" charset="0"/>
              <a:buChar char="•"/>
            </a:pPr>
            <a:r>
              <a:rPr lang="en-US" sz="1600" dirty="0"/>
              <a:t>Fetal-placental circulation</a:t>
            </a:r>
          </a:p>
          <a:p>
            <a:pPr marL="285750" indent="-285750">
              <a:buFont typeface="Arial" panose="020B0604020202020204" pitchFamily="34" charset="0"/>
              <a:buChar char="•"/>
            </a:pPr>
            <a:r>
              <a:rPr lang="en-US" sz="1600" dirty="0"/>
              <a:t>Placental transfer</a:t>
            </a:r>
          </a:p>
          <a:p>
            <a:pPr marL="285750" indent="-285750">
              <a:buFont typeface="Arial" panose="020B0604020202020204" pitchFamily="34" charset="0"/>
              <a:buChar char="•"/>
            </a:pPr>
            <a:r>
              <a:rPr lang="en-US" sz="1600" dirty="0"/>
              <a:t>Uterine blood flow</a:t>
            </a:r>
          </a:p>
          <a:p>
            <a:pPr marL="285750" indent="-285750">
              <a:buFont typeface="Arial" panose="020B0604020202020204" pitchFamily="34" charset="0"/>
              <a:buChar char="•"/>
            </a:pPr>
            <a:r>
              <a:rPr lang="en-US" sz="1600" dirty="0"/>
              <a:t>Umbilical cord</a:t>
            </a:r>
          </a:p>
          <a:p>
            <a:pPr marL="285750" indent="-285750">
              <a:buFont typeface="Arial" panose="020B0604020202020204" pitchFamily="34" charset="0"/>
              <a:buChar char="•"/>
            </a:pPr>
            <a:r>
              <a:rPr lang="en-US" sz="1600" dirty="0"/>
              <a:t>Amniotic fluid</a:t>
            </a:r>
          </a:p>
        </p:txBody>
      </p:sp>
    </p:spTree>
    <p:extLst>
      <p:ext uri="{BB962C8B-B14F-4D97-AF65-F5344CB8AC3E}">
        <p14:creationId xmlns:p14="http://schemas.microsoft.com/office/powerpoint/2010/main" val="297381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52" name="Rectangle 8"/>
          <p:cNvSpPr>
            <a:spLocks noGrp="1" noChangeArrowheads="1"/>
          </p:cNvSpPr>
          <p:nvPr>
            <p:ph type="title"/>
          </p:nvPr>
        </p:nvSpPr>
        <p:spPr/>
        <p:txBody>
          <a:bodyPr>
            <a:normAutofit/>
          </a:bodyPr>
          <a:lstStyle/>
          <a:p>
            <a:pPr eaLnBrk="1" hangingPunct="1"/>
            <a:r>
              <a:rPr lang="en-US" sz="5400" dirty="0"/>
              <a:t>Definition</a:t>
            </a:r>
          </a:p>
        </p:txBody>
      </p:sp>
      <p:sp>
        <p:nvSpPr>
          <p:cNvPr id="108553" name="Rectangle 9"/>
          <p:cNvSpPr>
            <a:spLocks noGrp="1" noChangeArrowheads="1"/>
          </p:cNvSpPr>
          <p:nvPr>
            <p:ph idx="1"/>
          </p:nvPr>
        </p:nvSpPr>
        <p:spPr>
          <a:xfrm>
            <a:off x="1905000" y="1600201"/>
            <a:ext cx="6781800" cy="5105399"/>
          </a:xfrm>
        </p:spPr>
        <p:txBody>
          <a:bodyPr/>
          <a:lstStyle/>
          <a:p>
            <a:pPr marL="0" indent="0" eaLnBrk="1" hangingPunct="1">
              <a:buNone/>
            </a:pPr>
            <a:r>
              <a:rPr lang="en-US" sz="3600" dirty="0"/>
              <a:t>Along with uterine contractions, there are 5 essential components of a FHR tracing:</a:t>
            </a:r>
          </a:p>
          <a:p>
            <a:pPr marL="0" indent="0" eaLnBrk="1" hangingPunct="1">
              <a:buNone/>
            </a:pPr>
            <a:endParaRPr lang="en-US" dirty="0"/>
          </a:p>
          <a:p>
            <a:pPr lvl="1" eaLnBrk="1" hangingPunct="1"/>
            <a:r>
              <a:rPr lang="en-US" sz="3200" b="1" i="1" dirty="0"/>
              <a:t>Baseline rate</a:t>
            </a:r>
          </a:p>
          <a:p>
            <a:pPr lvl="1" eaLnBrk="1" hangingPunct="1"/>
            <a:r>
              <a:rPr lang="en-US" sz="3200" b="1" i="1" dirty="0"/>
              <a:t>Variability</a:t>
            </a:r>
          </a:p>
          <a:p>
            <a:pPr lvl="1" eaLnBrk="1" hangingPunct="1"/>
            <a:r>
              <a:rPr lang="en-US" sz="3200" b="1" i="1" dirty="0"/>
              <a:t>Accelerations</a:t>
            </a:r>
          </a:p>
          <a:p>
            <a:pPr lvl="1" eaLnBrk="1" hangingPunct="1"/>
            <a:r>
              <a:rPr lang="en-US" sz="3200" b="1" i="1" dirty="0"/>
              <a:t>Decelerations</a:t>
            </a:r>
          </a:p>
          <a:p>
            <a:pPr lvl="1" eaLnBrk="1" hangingPunct="1"/>
            <a:r>
              <a:rPr lang="en-US" sz="3200" b="1" i="1" dirty="0"/>
              <a:t>Changes or trends over time</a:t>
            </a:r>
          </a:p>
        </p:txBody>
      </p:sp>
    </p:spTree>
    <p:extLst>
      <p:ext uri="{BB962C8B-B14F-4D97-AF65-F5344CB8AC3E}">
        <p14:creationId xmlns:p14="http://schemas.microsoft.com/office/powerpoint/2010/main" val="115616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8552"/>
                                        </p:tgtEl>
                                        <p:attrNameLst>
                                          <p:attrName>style.visibility</p:attrName>
                                        </p:attrNameLst>
                                      </p:cBhvr>
                                      <p:to>
                                        <p:strVal val="visible"/>
                                      </p:to>
                                    </p:set>
                                    <p:animEffect transition="in" filter="randombar(horizontal)">
                                      <p:cBhvr>
                                        <p:cTn id="7" dur="600">
                                          <p:stCondLst>
                                            <p:cond delay="0"/>
                                          </p:stCondLst>
                                        </p:cTn>
                                        <p:tgtEl>
                                          <p:spTgt spid="10855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8553">
                                            <p:txEl>
                                              <p:pRg st="0" end="0"/>
                                            </p:txEl>
                                          </p:spTgt>
                                        </p:tgtEl>
                                        <p:attrNameLst>
                                          <p:attrName>style.visibility</p:attrName>
                                        </p:attrNameLst>
                                      </p:cBhvr>
                                      <p:to>
                                        <p:strVal val="visible"/>
                                      </p:to>
                                    </p:set>
                                    <p:animEffect transition="in" filter="randombar(horizontal)">
                                      <p:cBhvr>
                                        <p:cTn id="12" dur="500"/>
                                        <p:tgtEl>
                                          <p:spTgt spid="108553">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8553">
                                            <p:txEl>
                                              <p:pRg st="2" end="2"/>
                                            </p:txEl>
                                          </p:spTgt>
                                        </p:tgtEl>
                                        <p:attrNameLst>
                                          <p:attrName>style.visibility</p:attrName>
                                        </p:attrNameLst>
                                      </p:cBhvr>
                                      <p:to>
                                        <p:strVal val="visible"/>
                                      </p:to>
                                    </p:set>
                                    <p:animEffect transition="in" filter="randombar(horizontal)">
                                      <p:cBhvr>
                                        <p:cTn id="15" dur="500"/>
                                        <p:tgtEl>
                                          <p:spTgt spid="10855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8553">
                                            <p:txEl>
                                              <p:pRg st="3" end="3"/>
                                            </p:txEl>
                                          </p:spTgt>
                                        </p:tgtEl>
                                        <p:attrNameLst>
                                          <p:attrName>style.visibility</p:attrName>
                                        </p:attrNameLst>
                                      </p:cBhvr>
                                      <p:to>
                                        <p:strVal val="visible"/>
                                      </p:to>
                                    </p:set>
                                    <p:animEffect transition="in" filter="randombar(horizontal)">
                                      <p:cBhvr>
                                        <p:cTn id="18" dur="500"/>
                                        <p:tgtEl>
                                          <p:spTgt spid="10855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8553">
                                            <p:txEl>
                                              <p:pRg st="4" end="4"/>
                                            </p:txEl>
                                          </p:spTgt>
                                        </p:tgtEl>
                                        <p:attrNameLst>
                                          <p:attrName>style.visibility</p:attrName>
                                        </p:attrNameLst>
                                      </p:cBhvr>
                                      <p:to>
                                        <p:strVal val="visible"/>
                                      </p:to>
                                    </p:set>
                                    <p:animEffect transition="in" filter="randombar(horizontal)">
                                      <p:cBhvr>
                                        <p:cTn id="21" dur="500"/>
                                        <p:tgtEl>
                                          <p:spTgt spid="108553">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8553">
                                            <p:txEl>
                                              <p:pRg st="5" end="5"/>
                                            </p:txEl>
                                          </p:spTgt>
                                        </p:tgtEl>
                                        <p:attrNameLst>
                                          <p:attrName>style.visibility</p:attrName>
                                        </p:attrNameLst>
                                      </p:cBhvr>
                                      <p:to>
                                        <p:strVal val="visible"/>
                                      </p:to>
                                    </p:set>
                                    <p:animEffect transition="in" filter="randombar(horizontal)">
                                      <p:cBhvr>
                                        <p:cTn id="24" dur="500"/>
                                        <p:tgtEl>
                                          <p:spTgt spid="108553">
                                            <p:txEl>
                                              <p:pRg st="5" end="5"/>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8553">
                                            <p:txEl>
                                              <p:pRg st="6" end="6"/>
                                            </p:txEl>
                                          </p:spTgt>
                                        </p:tgtEl>
                                        <p:attrNameLst>
                                          <p:attrName>style.visibility</p:attrName>
                                        </p:attrNameLst>
                                      </p:cBhvr>
                                      <p:to>
                                        <p:strVal val="visible"/>
                                      </p:to>
                                    </p:set>
                                    <p:animEffect transition="in" filter="randombar(horizontal)">
                                      <p:cBhvr>
                                        <p:cTn id="27" dur="500"/>
                                        <p:tgtEl>
                                          <p:spTgt spid="1085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2" grpId="0"/>
      <p:bldP spid="10855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325563"/>
          </a:xfrm>
        </p:spPr>
        <p:txBody>
          <a:bodyPr anchor="ctr">
            <a:normAutofit/>
          </a:bodyPr>
          <a:lstStyle/>
          <a:p>
            <a:pPr algn="ctr"/>
            <a:r>
              <a:rPr lang="en-US" sz="4400" b="1" dirty="0"/>
              <a:t>Placental Circulation</a:t>
            </a:r>
          </a:p>
        </p:txBody>
      </p:sp>
      <p:pic>
        <p:nvPicPr>
          <p:cNvPr id="7" name="Content Placeholder 6">
            <a:extLst>
              <a:ext uri="{FF2B5EF4-FFF2-40B4-BE49-F238E27FC236}">
                <a16:creationId xmlns:a16="http://schemas.microsoft.com/office/drawing/2014/main" id="{5E0BDA78-9224-2571-2FF8-D03152F00556}"/>
              </a:ext>
            </a:extLst>
          </p:cNvPr>
          <p:cNvPicPr>
            <a:picLocks noGrp="1" noChangeAspect="1"/>
          </p:cNvPicPr>
          <p:nvPr>
            <p:ph idx="1"/>
          </p:nvPr>
        </p:nvPicPr>
        <p:blipFill rotWithShape="1">
          <a:blip r:embed="rId3"/>
          <a:srcRect t="14668" r="1" b="7073"/>
          <a:stretch/>
        </p:blipFill>
        <p:spPr>
          <a:xfrm>
            <a:off x="2152650" y="1825625"/>
            <a:ext cx="7886700" cy="4351338"/>
          </a:xfrm>
          <a:noFill/>
        </p:spPr>
      </p:pic>
    </p:spTree>
    <p:extLst>
      <p:ext uri="{BB962C8B-B14F-4D97-AF65-F5344CB8AC3E}">
        <p14:creationId xmlns:p14="http://schemas.microsoft.com/office/powerpoint/2010/main" val="13971060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152650" y="365127"/>
            <a:ext cx="7886700" cy="701674"/>
          </a:xfrm>
        </p:spPr>
        <p:txBody>
          <a:bodyPr>
            <a:noAutofit/>
          </a:bodyPr>
          <a:lstStyle/>
          <a:p>
            <a:pPr algn="ctr" eaLnBrk="1" hangingPunct="1"/>
            <a:r>
              <a:rPr lang="en-US" sz="4800" b="1" dirty="0"/>
              <a:t>Interpretation</a:t>
            </a:r>
          </a:p>
        </p:txBody>
      </p:sp>
      <p:sp>
        <p:nvSpPr>
          <p:cNvPr id="48131" name="Rectangle 3"/>
          <p:cNvSpPr>
            <a:spLocks noGrp="1" noChangeArrowheads="1"/>
          </p:cNvSpPr>
          <p:nvPr>
            <p:ph idx="1"/>
          </p:nvPr>
        </p:nvSpPr>
        <p:spPr>
          <a:xfrm>
            <a:off x="2152650" y="1371601"/>
            <a:ext cx="7886700" cy="5121273"/>
          </a:xfrm>
        </p:spPr>
        <p:txBody>
          <a:bodyPr/>
          <a:lstStyle/>
          <a:p>
            <a:pPr eaLnBrk="1" hangingPunct="1">
              <a:lnSpc>
                <a:spcPct val="80000"/>
              </a:lnSpc>
            </a:pPr>
            <a:r>
              <a:rPr lang="en-US" sz="2800" dirty="0"/>
              <a:t>The FHR tracing should be interpreted in the</a:t>
            </a:r>
          </a:p>
          <a:p>
            <a:pPr eaLnBrk="1" hangingPunct="1">
              <a:lnSpc>
                <a:spcPct val="80000"/>
              </a:lnSpc>
              <a:buFontTx/>
              <a:buNone/>
            </a:pPr>
            <a:r>
              <a:rPr lang="en-US" sz="2800" dirty="0"/>
              <a:t>context of the overall clinical circumstances, and</a:t>
            </a:r>
          </a:p>
          <a:p>
            <a:pPr eaLnBrk="1" hangingPunct="1">
              <a:lnSpc>
                <a:spcPct val="80000"/>
              </a:lnSpc>
              <a:buFontTx/>
              <a:buNone/>
            </a:pPr>
            <a:r>
              <a:rPr lang="en-US" sz="2800" dirty="0"/>
              <a:t>categorization of a FHR tracing is limited to the</a:t>
            </a:r>
          </a:p>
          <a:p>
            <a:pPr eaLnBrk="1" hangingPunct="1">
              <a:lnSpc>
                <a:spcPct val="80000"/>
              </a:lnSpc>
              <a:buFontTx/>
              <a:buNone/>
            </a:pPr>
            <a:r>
              <a:rPr lang="en-US" sz="2800" dirty="0"/>
              <a:t>time period being assessed.</a:t>
            </a:r>
          </a:p>
          <a:p>
            <a:pPr eaLnBrk="1" hangingPunct="1">
              <a:lnSpc>
                <a:spcPct val="80000"/>
              </a:lnSpc>
              <a:buFontTx/>
              <a:buNone/>
            </a:pPr>
            <a:endParaRPr lang="en-US" sz="2800" dirty="0"/>
          </a:p>
          <a:p>
            <a:pPr>
              <a:lnSpc>
                <a:spcPct val="80000"/>
              </a:lnSpc>
            </a:pPr>
            <a:r>
              <a:rPr lang="en-US" sz="2800" dirty="0"/>
              <a:t>The presence of FHR accelerations (either spontaneous or stimulated) reliably predicts the absence of fetal acidemia at that moment</a:t>
            </a:r>
          </a:p>
          <a:p>
            <a:pPr>
              <a:lnSpc>
                <a:spcPct val="80000"/>
              </a:lnSpc>
            </a:pPr>
            <a:endParaRPr lang="en-US" sz="2800" dirty="0"/>
          </a:p>
          <a:p>
            <a:pPr eaLnBrk="1" hangingPunct="1">
              <a:lnSpc>
                <a:spcPct val="80000"/>
              </a:lnSpc>
            </a:pPr>
            <a:r>
              <a:rPr lang="en-US" sz="2800" dirty="0"/>
              <a:t>The absence of accelerations does not, however, reliably predict fetal acidemia</a:t>
            </a:r>
          </a:p>
        </p:txBody>
      </p:sp>
    </p:spTree>
    <p:extLst>
      <p:ext uri="{BB962C8B-B14F-4D97-AF65-F5344CB8AC3E}">
        <p14:creationId xmlns:p14="http://schemas.microsoft.com/office/powerpoint/2010/main" val="2199089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152650" y="365127"/>
            <a:ext cx="7886700" cy="930274"/>
          </a:xfrm>
        </p:spPr>
        <p:txBody>
          <a:bodyPr>
            <a:normAutofit/>
          </a:bodyPr>
          <a:lstStyle/>
          <a:p>
            <a:pPr algn="ctr" eaLnBrk="1" hangingPunct="1"/>
            <a:r>
              <a:rPr lang="en-US" sz="4000" b="1" dirty="0"/>
              <a:t>Interpretation continued…</a:t>
            </a:r>
          </a:p>
        </p:txBody>
      </p:sp>
      <p:sp>
        <p:nvSpPr>
          <p:cNvPr id="49155" name="Rectangle 3"/>
          <p:cNvSpPr>
            <a:spLocks noGrp="1" noChangeArrowheads="1"/>
          </p:cNvSpPr>
          <p:nvPr>
            <p:ph idx="1"/>
          </p:nvPr>
        </p:nvSpPr>
        <p:spPr>
          <a:xfrm>
            <a:off x="1828800" y="1825625"/>
            <a:ext cx="8210550" cy="4351338"/>
          </a:xfrm>
        </p:spPr>
        <p:txBody>
          <a:bodyPr/>
          <a:lstStyle/>
          <a:p>
            <a:r>
              <a:rPr lang="en-US" sz="2800" dirty="0"/>
              <a:t>Moderate FHR variability reliably predicts the absence of fetal metabolic acidemia at the time it is observed. </a:t>
            </a:r>
          </a:p>
          <a:p>
            <a:endParaRPr lang="en-US" sz="2800" dirty="0"/>
          </a:p>
          <a:p>
            <a:r>
              <a:rPr lang="en-US" sz="2800" dirty="0"/>
              <a:t>Minimal or absent FHR variability alone</a:t>
            </a:r>
          </a:p>
          <a:p>
            <a:pPr marL="0" indent="0">
              <a:buNone/>
            </a:pPr>
            <a:r>
              <a:rPr lang="en-US" sz="2800" dirty="0"/>
              <a:t>  does not reliably predict the presence of fetal</a:t>
            </a:r>
          </a:p>
          <a:p>
            <a:pPr marL="0" indent="0">
              <a:buNone/>
            </a:pPr>
            <a:r>
              <a:rPr lang="en-US" sz="2800" dirty="0"/>
              <a:t>  hypoxemia or metabolic acidemia. </a:t>
            </a:r>
          </a:p>
          <a:p>
            <a:endParaRPr lang="en-US" sz="2800" dirty="0"/>
          </a:p>
          <a:p>
            <a:r>
              <a:rPr lang="en-US" sz="2800" dirty="0"/>
              <a:t>The significance of marked FHR variability is unclear.</a:t>
            </a:r>
          </a:p>
          <a:p>
            <a:pPr eaLnBrk="1" hangingPunct="1"/>
            <a:endParaRPr lang="en-US" dirty="0"/>
          </a:p>
        </p:txBody>
      </p:sp>
    </p:spTree>
    <p:extLst>
      <p:ext uri="{BB962C8B-B14F-4D97-AF65-F5344CB8AC3E}">
        <p14:creationId xmlns:p14="http://schemas.microsoft.com/office/powerpoint/2010/main" val="2114005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B64287C-B9DF-66BF-0A78-60DE5A33B6CF}"/>
              </a:ext>
            </a:extLst>
          </p:cNvPr>
          <p:cNvPicPr>
            <a:picLocks noChangeAspect="1"/>
          </p:cNvPicPr>
          <p:nvPr/>
        </p:nvPicPr>
        <p:blipFill>
          <a:blip r:embed="rId3"/>
          <a:stretch>
            <a:fillRect/>
          </a:stretch>
        </p:blipFill>
        <p:spPr>
          <a:xfrm>
            <a:off x="90358" y="5714840"/>
            <a:ext cx="1857634" cy="762106"/>
          </a:xfrm>
          <a:prstGeom prst="rect">
            <a:avLst/>
          </a:prstGeom>
        </p:spPr>
      </p:pic>
      <p:sp>
        <p:nvSpPr>
          <p:cNvPr id="2" name="Rectangle 4">
            <a:extLst>
              <a:ext uri="{FF2B5EF4-FFF2-40B4-BE49-F238E27FC236}">
                <a16:creationId xmlns:a16="http://schemas.microsoft.com/office/drawing/2014/main" id="{3CE66132-2204-33E5-0EDF-335D93896E84}"/>
              </a:ext>
            </a:extLst>
          </p:cNvPr>
          <p:cNvSpPr>
            <a:spLocks noGrp="1" noChangeArrowheads="1"/>
          </p:cNvSpPr>
          <p:nvPr>
            <p:ph type="ctrTitle"/>
          </p:nvPr>
        </p:nvSpPr>
        <p:spPr>
          <a:xfrm>
            <a:off x="1752599" y="457201"/>
            <a:ext cx="8404123" cy="1752600"/>
          </a:xfrm>
        </p:spPr>
        <p:txBody>
          <a:bodyPr/>
          <a:lstStyle/>
          <a:p>
            <a:pPr eaLnBrk="1" hangingPunct="1"/>
            <a:r>
              <a:rPr lang="en-US" dirty="0"/>
              <a:t>Three Tier Categories</a:t>
            </a:r>
          </a:p>
        </p:txBody>
      </p:sp>
      <p:sp>
        <p:nvSpPr>
          <p:cNvPr id="3" name="Rectangle 5">
            <a:extLst>
              <a:ext uri="{FF2B5EF4-FFF2-40B4-BE49-F238E27FC236}">
                <a16:creationId xmlns:a16="http://schemas.microsoft.com/office/drawing/2014/main" id="{895F271C-AE56-AE22-122C-BB32C8B6C556}"/>
              </a:ext>
            </a:extLst>
          </p:cNvPr>
          <p:cNvSpPr>
            <a:spLocks noGrp="1" noChangeArrowheads="1"/>
          </p:cNvSpPr>
          <p:nvPr>
            <p:ph type="subTitle" idx="1"/>
          </p:nvPr>
        </p:nvSpPr>
        <p:spPr>
          <a:xfrm>
            <a:off x="2198669" y="2667002"/>
            <a:ext cx="8322067" cy="2590800"/>
          </a:xfrm>
        </p:spPr>
        <p:txBody>
          <a:bodyPr>
            <a:normAutofit/>
          </a:bodyPr>
          <a:lstStyle/>
          <a:p>
            <a:pPr eaLnBrk="1" hangingPunct="1"/>
            <a:r>
              <a:rPr lang="en-US" sz="4000" i="1" dirty="0"/>
              <a:t>Category 1 tracings: </a:t>
            </a:r>
            <a:r>
              <a:rPr lang="en-US" sz="4000" b="1" i="1" dirty="0">
                <a:solidFill>
                  <a:srgbClr val="FF0000"/>
                </a:solidFill>
              </a:rPr>
              <a:t>Normal</a:t>
            </a:r>
            <a:endParaRPr lang="en-US" sz="4000" i="1" dirty="0"/>
          </a:p>
          <a:p>
            <a:pPr eaLnBrk="1" hangingPunct="1"/>
            <a:r>
              <a:rPr lang="en-US" sz="4000" i="1" dirty="0"/>
              <a:t>Category 2 tracings: </a:t>
            </a:r>
            <a:r>
              <a:rPr lang="en-US" sz="4000" b="1" i="1" dirty="0">
                <a:solidFill>
                  <a:srgbClr val="FF0000"/>
                </a:solidFill>
              </a:rPr>
              <a:t>Indeterminate</a:t>
            </a:r>
            <a:endParaRPr lang="en-US" sz="4000" b="1" i="1" dirty="0"/>
          </a:p>
          <a:p>
            <a:pPr eaLnBrk="1" hangingPunct="1"/>
            <a:r>
              <a:rPr lang="en-US" sz="4000" i="1" dirty="0"/>
              <a:t>Category 3 tracings: </a:t>
            </a:r>
            <a:r>
              <a:rPr lang="en-US" sz="4000" b="1" i="1" dirty="0">
                <a:solidFill>
                  <a:srgbClr val="FF0000"/>
                </a:solidFill>
              </a:rPr>
              <a:t>Abnormal</a:t>
            </a:r>
            <a:endParaRPr lang="en-US" sz="4000" i="1" dirty="0"/>
          </a:p>
        </p:txBody>
      </p:sp>
    </p:spTree>
    <p:extLst>
      <p:ext uri="{BB962C8B-B14F-4D97-AF65-F5344CB8AC3E}">
        <p14:creationId xmlns:p14="http://schemas.microsoft.com/office/powerpoint/2010/main" val="4776349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152650" y="365127"/>
            <a:ext cx="7886700" cy="701674"/>
          </a:xfrm>
        </p:spPr>
        <p:txBody>
          <a:bodyPr>
            <a:normAutofit/>
          </a:bodyPr>
          <a:lstStyle/>
          <a:p>
            <a:pPr algn="ctr" eaLnBrk="1" hangingPunct="1"/>
            <a:r>
              <a:rPr lang="en-US" sz="4400" dirty="0">
                <a:highlight>
                  <a:srgbClr val="00FFFF"/>
                </a:highlight>
              </a:rPr>
              <a:t>Three Tier Categories</a:t>
            </a:r>
          </a:p>
        </p:txBody>
      </p:sp>
      <p:sp>
        <p:nvSpPr>
          <p:cNvPr id="50179" name="Rectangle 3"/>
          <p:cNvSpPr>
            <a:spLocks noGrp="1" noChangeArrowheads="1"/>
          </p:cNvSpPr>
          <p:nvPr>
            <p:ph idx="1"/>
          </p:nvPr>
        </p:nvSpPr>
        <p:spPr>
          <a:xfrm>
            <a:off x="1905000" y="1371601"/>
            <a:ext cx="7772400" cy="5257799"/>
          </a:xfrm>
        </p:spPr>
        <p:txBody>
          <a:bodyPr/>
          <a:lstStyle/>
          <a:p>
            <a:pPr eaLnBrk="1" hangingPunct="1">
              <a:lnSpc>
                <a:spcPct val="80000"/>
              </a:lnSpc>
            </a:pPr>
            <a:r>
              <a:rPr lang="en-US" sz="2800" dirty="0"/>
              <a:t>Given that the fetal heart rate response is a dynamic process, and one that evolves over time, the categories of FHR patterns are dynamic and transient, requiring frequent reassessment.</a:t>
            </a:r>
          </a:p>
          <a:p>
            <a:pPr marL="0" indent="0" eaLnBrk="1" hangingPunct="1">
              <a:lnSpc>
                <a:spcPct val="80000"/>
              </a:lnSpc>
              <a:buNone/>
            </a:pPr>
            <a:endParaRPr lang="en-US" sz="2800" dirty="0"/>
          </a:p>
          <a:p>
            <a:pPr eaLnBrk="1" hangingPunct="1">
              <a:lnSpc>
                <a:spcPct val="80000"/>
              </a:lnSpc>
            </a:pPr>
            <a:r>
              <a:rPr lang="en-US" sz="2800" dirty="0"/>
              <a:t>It is common for FHR tracings to move from one category to another over time.</a:t>
            </a:r>
          </a:p>
          <a:p>
            <a:pPr marL="0" indent="0" eaLnBrk="1" hangingPunct="1">
              <a:lnSpc>
                <a:spcPct val="80000"/>
              </a:lnSpc>
              <a:buNone/>
            </a:pPr>
            <a:endParaRPr lang="en-US" sz="2800" dirty="0"/>
          </a:p>
          <a:p>
            <a:pPr eaLnBrk="1" hangingPunct="1">
              <a:lnSpc>
                <a:spcPct val="80000"/>
              </a:lnSpc>
            </a:pPr>
            <a:r>
              <a:rPr lang="en-US" sz="2800" dirty="0"/>
              <a:t>The FHR tracing should be interpreted in the context of the overall clinical circumstances, and categorization of a FHR tracing is limited to the</a:t>
            </a:r>
          </a:p>
          <a:p>
            <a:pPr eaLnBrk="1" hangingPunct="1">
              <a:lnSpc>
                <a:spcPct val="80000"/>
              </a:lnSpc>
              <a:buFontTx/>
              <a:buNone/>
            </a:pPr>
            <a:r>
              <a:rPr lang="en-US" sz="2800" dirty="0"/>
              <a:t>  time period being assessed.</a:t>
            </a:r>
          </a:p>
          <a:p>
            <a:pPr eaLnBrk="1" hangingPunct="1">
              <a:lnSpc>
                <a:spcPct val="80000"/>
              </a:lnSpc>
              <a:buFontTx/>
              <a:buNone/>
            </a:pPr>
            <a:endParaRPr lang="en-US" sz="2800" dirty="0"/>
          </a:p>
        </p:txBody>
      </p:sp>
    </p:spTree>
    <p:extLst>
      <p:ext uri="{BB962C8B-B14F-4D97-AF65-F5344CB8AC3E}">
        <p14:creationId xmlns:p14="http://schemas.microsoft.com/office/powerpoint/2010/main" val="16205573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152650" y="365127"/>
            <a:ext cx="7886700" cy="549274"/>
          </a:xfrm>
        </p:spPr>
        <p:txBody>
          <a:bodyPr>
            <a:noAutofit/>
          </a:bodyPr>
          <a:lstStyle/>
          <a:p>
            <a:pPr algn="ctr" eaLnBrk="1" hangingPunct="1"/>
            <a:r>
              <a:rPr lang="en-US" sz="4800" dirty="0">
                <a:highlight>
                  <a:srgbClr val="00FFFF"/>
                </a:highlight>
              </a:rPr>
              <a:t>Category I</a:t>
            </a:r>
          </a:p>
        </p:txBody>
      </p:sp>
      <p:sp>
        <p:nvSpPr>
          <p:cNvPr id="52227" name="Rectangle 3"/>
          <p:cNvSpPr>
            <a:spLocks noGrp="1" noChangeArrowheads="1"/>
          </p:cNvSpPr>
          <p:nvPr>
            <p:ph idx="1"/>
          </p:nvPr>
        </p:nvSpPr>
        <p:spPr>
          <a:xfrm>
            <a:off x="410966" y="1295401"/>
            <a:ext cx="9628384" cy="5197473"/>
          </a:xfrm>
        </p:spPr>
        <p:txBody>
          <a:bodyPr>
            <a:normAutofit/>
          </a:bodyPr>
          <a:lstStyle/>
          <a:p>
            <a:pPr marL="0" indent="0" eaLnBrk="1" hangingPunct="1">
              <a:buNone/>
            </a:pPr>
            <a:r>
              <a:rPr lang="en-US" sz="3600" dirty="0"/>
              <a:t>Category I fetal heart rate (FHR) tracings are considered NORMAL and include all the following:</a:t>
            </a:r>
          </a:p>
          <a:p>
            <a:pPr marL="0" indent="0" eaLnBrk="1" hangingPunct="1">
              <a:buNone/>
            </a:pPr>
            <a:endParaRPr lang="en-US" sz="3600" dirty="0"/>
          </a:p>
          <a:p>
            <a:pPr lvl="1"/>
            <a:r>
              <a:rPr lang="en-US" sz="3600" dirty="0"/>
              <a:t> Baseline rate: 110-160 beats per minute</a:t>
            </a:r>
          </a:p>
          <a:p>
            <a:pPr lvl="1"/>
            <a:r>
              <a:rPr lang="en-US" sz="3600" dirty="0"/>
              <a:t> Baseline FHR variability: moderate</a:t>
            </a:r>
          </a:p>
          <a:p>
            <a:pPr lvl="1"/>
            <a:r>
              <a:rPr lang="en-US" sz="3600" dirty="0"/>
              <a:t> Late or variable decelerations: absent</a:t>
            </a:r>
          </a:p>
          <a:p>
            <a:pPr lvl="1"/>
            <a:r>
              <a:rPr lang="en-US" sz="3600" dirty="0"/>
              <a:t> Early decelerations: present or absent</a:t>
            </a:r>
          </a:p>
          <a:p>
            <a:pPr lvl="1"/>
            <a:r>
              <a:rPr lang="en-US" sz="3600" dirty="0"/>
              <a:t> Accelerations: present or absent</a:t>
            </a:r>
          </a:p>
        </p:txBody>
      </p:sp>
    </p:spTree>
    <p:extLst>
      <p:ext uri="{BB962C8B-B14F-4D97-AF65-F5344CB8AC3E}">
        <p14:creationId xmlns:p14="http://schemas.microsoft.com/office/powerpoint/2010/main" val="2832037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t>Category 1 Tracing</a:t>
            </a:r>
          </a:p>
        </p:txBody>
      </p:sp>
      <p:pic>
        <p:nvPicPr>
          <p:cNvPr id="4" name="Content Placeholder 5">
            <a:extLst>
              <a:ext uri="{FF2B5EF4-FFF2-40B4-BE49-F238E27FC236}">
                <a16:creationId xmlns:a16="http://schemas.microsoft.com/office/drawing/2014/main" id="{755E2BA0-ED96-3F35-54A7-B2A0D533272F}"/>
              </a:ext>
            </a:extLst>
          </p:cNvPr>
          <p:cNvPicPr>
            <a:picLocks noGrp="1" noChangeAspect="1"/>
          </p:cNvPicPr>
          <p:nvPr>
            <p:ph idx="1"/>
          </p:nvPr>
        </p:nvPicPr>
        <p:blipFill>
          <a:blip r:embed="rId3"/>
          <a:stretch>
            <a:fillRect/>
          </a:stretch>
        </p:blipFill>
        <p:spPr>
          <a:xfrm>
            <a:off x="2152650" y="2221579"/>
            <a:ext cx="7886700" cy="3559431"/>
          </a:xfrm>
        </p:spPr>
      </p:pic>
    </p:spTree>
    <p:extLst>
      <p:ext uri="{BB962C8B-B14F-4D97-AF65-F5344CB8AC3E}">
        <p14:creationId xmlns:p14="http://schemas.microsoft.com/office/powerpoint/2010/main" val="828038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t>Category 1 Tracing</a:t>
            </a:r>
          </a:p>
        </p:txBody>
      </p:sp>
      <p:pic>
        <p:nvPicPr>
          <p:cNvPr id="5" name="Content Placeholder 4">
            <a:extLst>
              <a:ext uri="{FF2B5EF4-FFF2-40B4-BE49-F238E27FC236}">
                <a16:creationId xmlns:a16="http://schemas.microsoft.com/office/drawing/2014/main" id="{7E433751-BA7F-3560-3FC3-B8CC7D0A3AEB}"/>
              </a:ext>
            </a:extLst>
          </p:cNvPr>
          <p:cNvPicPr>
            <a:picLocks noGrp="1" noChangeAspect="1"/>
          </p:cNvPicPr>
          <p:nvPr>
            <p:ph idx="1"/>
          </p:nvPr>
        </p:nvPicPr>
        <p:blipFill>
          <a:blip r:embed="rId3"/>
          <a:stretch>
            <a:fillRect/>
          </a:stretch>
        </p:blipFill>
        <p:spPr>
          <a:xfrm>
            <a:off x="2152650" y="2354261"/>
            <a:ext cx="7886700" cy="3294067"/>
          </a:xfrm>
        </p:spPr>
      </p:pic>
    </p:spTree>
    <p:extLst>
      <p:ext uri="{BB962C8B-B14F-4D97-AF65-F5344CB8AC3E}">
        <p14:creationId xmlns:p14="http://schemas.microsoft.com/office/powerpoint/2010/main" val="24614955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152650" y="365127"/>
            <a:ext cx="7886700" cy="1006474"/>
          </a:xfrm>
        </p:spPr>
        <p:txBody>
          <a:bodyPr>
            <a:normAutofit/>
          </a:bodyPr>
          <a:lstStyle/>
          <a:p>
            <a:pPr algn="ctr"/>
            <a:r>
              <a:rPr lang="en-US" sz="4400" dirty="0"/>
              <a:t>Category 1 Tracing</a:t>
            </a:r>
          </a:p>
        </p:txBody>
      </p:sp>
      <p:pic>
        <p:nvPicPr>
          <p:cNvPr id="4" name="Content Placeholder 4">
            <a:extLst>
              <a:ext uri="{FF2B5EF4-FFF2-40B4-BE49-F238E27FC236}">
                <a16:creationId xmlns:a16="http://schemas.microsoft.com/office/drawing/2014/main" id="{700EA61F-15A6-D32E-D383-ABDD42666C04}"/>
              </a:ext>
            </a:extLst>
          </p:cNvPr>
          <p:cNvPicPr>
            <a:picLocks noGrp="1" noChangeAspect="1"/>
          </p:cNvPicPr>
          <p:nvPr>
            <p:ph idx="1"/>
          </p:nvPr>
        </p:nvPicPr>
        <p:blipFill>
          <a:blip r:embed="rId3"/>
          <a:stretch>
            <a:fillRect/>
          </a:stretch>
        </p:blipFill>
        <p:spPr>
          <a:xfrm>
            <a:off x="2399022" y="2286000"/>
            <a:ext cx="6406841" cy="2972594"/>
          </a:xfrm>
        </p:spPr>
      </p:pic>
    </p:spTree>
    <p:extLst>
      <p:ext uri="{BB962C8B-B14F-4D97-AF65-F5344CB8AC3E}">
        <p14:creationId xmlns:p14="http://schemas.microsoft.com/office/powerpoint/2010/main" val="1698202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B64287C-B9DF-66BF-0A78-60DE5A33B6CF}"/>
              </a:ext>
            </a:extLst>
          </p:cNvPr>
          <p:cNvPicPr>
            <a:picLocks noChangeAspect="1"/>
          </p:cNvPicPr>
          <p:nvPr/>
        </p:nvPicPr>
        <p:blipFill>
          <a:blip r:embed="rId3"/>
          <a:stretch>
            <a:fillRect/>
          </a:stretch>
        </p:blipFill>
        <p:spPr>
          <a:xfrm>
            <a:off x="90358" y="5714840"/>
            <a:ext cx="1857634" cy="762106"/>
          </a:xfrm>
          <a:prstGeom prst="rect">
            <a:avLst/>
          </a:prstGeom>
        </p:spPr>
      </p:pic>
      <p:sp>
        <p:nvSpPr>
          <p:cNvPr id="2" name="Rectangle 4">
            <a:extLst>
              <a:ext uri="{FF2B5EF4-FFF2-40B4-BE49-F238E27FC236}">
                <a16:creationId xmlns:a16="http://schemas.microsoft.com/office/drawing/2014/main" id="{3CE66132-2204-33E5-0EDF-335D93896E84}"/>
              </a:ext>
            </a:extLst>
          </p:cNvPr>
          <p:cNvSpPr>
            <a:spLocks noGrp="1" noChangeArrowheads="1"/>
          </p:cNvSpPr>
          <p:nvPr>
            <p:ph type="ctrTitle"/>
          </p:nvPr>
        </p:nvSpPr>
        <p:spPr>
          <a:xfrm>
            <a:off x="1752599" y="457201"/>
            <a:ext cx="8404123" cy="1238035"/>
          </a:xfrm>
        </p:spPr>
        <p:txBody>
          <a:bodyPr/>
          <a:lstStyle/>
          <a:p>
            <a:pPr eaLnBrk="1" hangingPunct="1"/>
            <a:r>
              <a:rPr lang="en-US" dirty="0"/>
              <a:t>Category II</a:t>
            </a:r>
          </a:p>
        </p:txBody>
      </p:sp>
      <p:sp>
        <p:nvSpPr>
          <p:cNvPr id="3" name="Rectangle 5">
            <a:extLst>
              <a:ext uri="{FF2B5EF4-FFF2-40B4-BE49-F238E27FC236}">
                <a16:creationId xmlns:a16="http://schemas.microsoft.com/office/drawing/2014/main" id="{895F271C-AE56-AE22-122C-BB32C8B6C556}"/>
              </a:ext>
            </a:extLst>
          </p:cNvPr>
          <p:cNvSpPr>
            <a:spLocks noGrp="1" noChangeArrowheads="1"/>
          </p:cNvSpPr>
          <p:nvPr>
            <p:ph type="subTitle" idx="1"/>
          </p:nvPr>
        </p:nvSpPr>
        <p:spPr>
          <a:xfrm>
            <a:off x="2709745" y="2148281"/>
            <a:ext cx="6556917" cy="3694958"/>
          </a:xfrm>
        </p:spPr>
        <p:txBody>
          <a:bodyPr>
            <a:noAutofit/>
          </a:bodyPr>
          <a:lstStyle/>
          <a:p>
            <a:pPr eaLnBrk="1" hangingPunct="1"/>
            <a:r>
              <a:rPr lang="en-US" sz="4400" dirty="0"/>
              <a:t>Category II tracings are indeterminate.</a:t>
            </a:r>
          </a:p>
          <a:p>
            <a:pPr eaLnBrk="1" hangingPunct="1"/>
            <a:r>
              <a:rPr lang="en-US" sz="4400" dirty="0"/>
              <a:t>They require evaluation, continued surveillance, and interventions guided by the clinical picture</a:t>
            </a:r>
          </a:p>
        </p:txBody>
      </p:sp>
    </p:spTree>
    <p:extLst>
      <p:ext uri="{BB962C8B-B14F-4D97-AF65-F5344CB8AC3E}">
        <p14:creationId xmlns:p14="http://schemas.microsoft.com/office/powerpoint/2010/main" val="1826352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152650" y="365127"/>
            <a:ext cx="7886700" cy="625474"/>
          </a:xfrm>
        </p:spPr>
        <p:txBody>
          <a:bodyPr>
            <a:noAutofit/>
          </a:bodyPr>
          <a:lstStyle/>
          <a:p>
            <a:pPr eaLnBrk="1" hangingPunct="1"/>
            <a:r>
              <a:rPr lang="en-US" sz="4400" b="1" dirty="0"/>
              <a:t>FHR Baseline</a:t>
            </a:r>
          </a:p>
        </p:txBody>
      </p:sp>
      <p:sp>
        <p:nvSpPr>
          <p:cNvPr id="13315" name="Rectangle 3"/>
          <p:cNvSpPr>
            <a:spLocks noGrp="1" noChangeArrowheads="1"/>
          </p:cNvSpPr>
          <p:nvPr>
            <p:ph idx="1"/>
          </p:nvPr>
        </p:nvSpPr>
        <p:spPr>
          <a:xfrm>
            <a:off x="2152650" y="1066801"/>
            <a:ext cx="7886700" cy="5426073"/>
          </a:xfrm>
        </p:spPr>
        <p:txBody>
          <a:bodyPr>
            <a:normAutofit/>
          </a:bodyPr>
          <a:lstStyle/>
          <a:p>
            <a:pPr eaLnBrk="1" hangingPunct="1">
              <a:lnSpc>
                <a:spcPct val="80000"/>
              </a:lnSpc>
            </a:pPr>
            <a:r>
              <a:rPr lang="en-US" sz="2800" dirty="0"/>
              <a:t>Approximate mean FHR rounded to increments of 5 BPM during a 10 min segment excluding accelerations and decelerations and periods of marked variability. </a:t>
            </a:r>
          </a:p>
          <a:p>
            <a:pPr lvl="1">
              <a:lnSpc>
                <a:spcPct val="80000"/>
              </a:lnSpc>
            </a:pPr>
            <a:r>
              <a:rPr lang="en-US" sz="2800" dirty="0"/>
              <a:t>In any 10-minute window the minimum baseline duration must be at least </a:t>
            </a:r>
            <a:r>
              <a:rPr lang="en-US" sz="2800" dirty="0">
                <a:highlight>
                  <a:srgbClr val="FFFF00"/>
                </a:highlight>
              </a:rPr>
              <a:t>2 minutes </a:t>
            </a:r>
            <a:r>
              <a:rPr lang="en-US" sz="2800" dirty="0"/>
              <a:t>(not necessarily contiguous or the BL for that period is indeterminate). In that case one may need to refer to the previous 10-minute segment.</a:t>
            </a:r>
          </a:p>
          <a:p>
            <a:pPr lvl="1">
              <a:lnSpc>
                <a:spcPct val="80000"/>
              </a:lnSpc>
            </a:pPr>
            <a:r>
              <a:rPr lang="en-US" sz="4000" dirty="0">
                <a:solidFill>
                  <a:srgbClr val="FF0000"/>
                </a:solidFill>
              </a:rPr>
              <a:t>The baseline is visually apparent</a:t>
            </a:r>
          </a:p>
          <a:p>
            <a:pPr lvl="1">
              <a:lnSpc>
                <a:spcPct val="80000"/>
              </a:lnSpc>
            </a:pPr>
            <a:r>
              <a:rPr lang="en-US" sz="3200" dirty="0"/>
              <a:t>Normal: 110 to 160 beats per minute</a:t>
            </a:r>
          </a:p>
          <a:p>
            <a:pPr lvl="1">
              <a:lnSpc>
                <a:spcPct val="80000"/>
              </a:lnSpc>
            </a:pPr>
            <a:r>
              <a:rPr lang="en-US" sz="2900" dirty="0"/>
              <a:t>Bradycardia: Less than 110 beats per minute </a:t>
            </a:r>
          </a:p>
          <a:p>
            <a:pPr lvl="1">
              <a:lnSpc>
                <a:spcPct val="80000"/>
              </a:lnSpc>
            </a:pPr>
            <a:r>
              <a:rPr lang="en-US" sz="2900" dirty="0"/>
              <a:t>Tachycardia: Over 160 beats per minute</a:t>
            </a:r>
          </a:p>
        </p:txBody>
      </p:sp>
    </p:spTree>
    <p:extLst>
      <p:ext uri="{BB962C8B-B14F-4D97-AF65-F5344CB8AC3E}">
        <p14:creationId xmlns:p14="http://schemas.microsoft.com/office/powerpoint/2010/main" val="2346775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152650" y="365127"/>
            <a:ext cx="7886700" cy="777874"/>
          </a:xfrm>
        </p:spPr>
        <p:txBody>
          <a:bodyPr>
            <a:normAutofit/>
          </a:bodyPr>
          <a:lstStyle/>
          <a:p>
            <a:pPr algn="ctr" eaLnBrk="1" hangingPunct="1"/>
            <a:r>
              <a:rPr lang="en-US" sz="4800" dirty="0"/>
              <a:t>Category II</a:t>
            </a:r>
          </a:p>
        </p:txBody>
      </p:sp>
      <p:sp>
        <p:nvSpPr>
          <p:cNvPr id="57347" name="Rectangle 3"/>
          <p:cNvSpPr>
            <a:spLocks noGrp="1" noChangeArrowheads="1"/>
          </p:cNvSpPr>
          <p:nvPr>
            <p:ph idx="1"/>
          </p:nvPr>
        </p:nvSpPr>
        <p:spPr>
          <a:xfrm>
            <a:off x="1438382" y="1664413"/>
            <a:ext cx="7096018" cy="4512551"/>
          </a:xfrm>
        </p:spPr>
        <p:txBody>
          <a:bodyPr/>
          <a:lstStyle/>
          <a:p>
            <a:pPr eaLnBrk="1" hangingPunct="1"/>
            <a:r>
              <a:rPr lang="en-US" sz="3200" dirty="0"/>
              <a:t>Category II FHR tracings include all FHR tracings not categorized as Category I or Category III. </a:t>
            </a:r>
          </a:p>
          <a:p>
            <a:pPr eaLnBrk="1" hangingPunct="1"/>
            <a:r>
              <a:rPr lang="en-US" sz="3200" dirty="0"/>
              <a:t>Category II tracings may represent an appreciable fraction of those encountered in clinical care. </a:t>
            </a:r>
          </a:p>
          <a:p>
            <a:pPr eaLnBrk="1" hangingPunct="1"/>
            <a:r>
              <a:rPr lang="en-US" sz="3200" dirty="0"/>
              <a:t>Most tracings in the 2</a:t>
            </a:r>
            <a:r>
              <a:rPr lang="en-US" sz="3200" baseline="30000" dirty="0"/>
              <a:t>nd</a:t>
            </a:r>
            <a:r>
              <a:rPr lang="en-US" sz="3200" dirty="0"/>
              <a:t> stage are Category II.</a:t>
            </a:r>
          </a:p>
          <a:p>
            <a:pPr marL="0" indent="0" eaLnBrk="1" hangingPunct="1">
              <a:buNone/>
            </a:pPr>
            <a:endParaRPr lang="en-US" dirty="0"/>
          </a:p>
        </p:txBody>
      </p:sp>
    </p:spTree>
    <p:extLst>
      <p:ext uri="{BB962C8B-B14F-4D97-AF65-F5344CB8AC3E}">
        <p14:creationId xmlns:p14="http://schemas.microsoft.com/office/powerpoint/2010/main" val="1719930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152650" y="365128"/>
            <a:ext cx="7296150" cy="1158873"/>
          </a:xfrm>
        </p:spPr>
        <p:txBody>
          <a:bodyPr>
            <a:noAutofit/>
          </a:bodyPr>
          <a:lstStyle/>
          <a:p>
            <a:r>
              <a:rPr lang="en-US" sz="3200" b="1" dirty="0"/>
              <a:t>Examples of Category II FHR tracings include any of the following:</a:t>
            </a:r>
            <a:br>
              <a:rPr lang="en-US" sz="3200" b="1" dirty="0"/>
            </a:br>
            <a:endParaRPr lang="en-US" sz="3200" b="1" dirty="0"/>
          </a:p>
        </p:txBody>
      </p:sp>
      <p:sp>
        <p:nvSpPr>
          <p:cNvPr id="58371" name="Rectangle 3"/>
          <p:cNvSpPr>
            <a:spLocks noGrp="1" noChangeArrowheads="1"/>
          </p:cNvSpPr>
          <p:nvPr>
            <p:ph idx="1"/>
          </p:nvPr>
        </p:nvSpPr>
        <p:spPr/>
        <p:txBody>
          <a:bodyPr>
            <a:normAutofit/>
          </a:bodyPr>
          <a:lstStyle/>
          <a:p>
            <a:pPr eaLnBrk="1" hangingPunct="1">
              <a:lnSpc>
                <a:spcPct val="80000"/>
              </a:lnSpc>
              <a:buFontTx/>
              <a:buNone/>
            </a:pPr>
            <a:r>
              <a:rPr lang="en-US" sz="3600" b="1" u="sng" dirty="0"/>
              <a:t>Baseline rate</a:t>
            </a:r>
          </a:p>
          <a:p>
            <a:pPr eaLnBrk="1" hangingPunct="1">
              <a:lnSpc>
                <a:spcPct val="80000"/>
              </a:lnSpc>
            </a:pPr>
            <a:r>
              <a:rPr lang="en-US" sz="3600" dirty="0"/>
              <a:t>Tachycardia with minimal variability</a:t>
            </a:r>
          </a:p>
          <a:p>
            <a:pPr eaLnBrk="1" hangingPunct="1">
              <a:lnSpc>
                <a:spcPct val="80000"/>
              </a:lnSpc>
              <a:buFontTx/>
              <a:buNone/>
            </a:pPr>
            <a:r>
              <a:rPr lang="en-US" sz="3600" b="1" u="sng" dirty="0"/>
              <a:t>Baseline FHR variability</a:t>
            </a:r>
          </a:p>
          <a:p>
            <a:pPr eaLnBrk="1" hangingPunct="1">
              <a:lnSpc>
                <a:spcPct val="80000"/>
              </a:lnSpc>
            </a:pPr>
            <a:r>
              <a:rPr lang="en-US" sz="3600" dirty="0"/>
              <a:t>Minimal baseline variability</a:t>
            </a:r>
          </a:p>
          <a:p>
            <a:pPr eaLnBrk="1" hangingPunct="1">
              <a:lnSpc>
                <a:spcPct val="80000"/>
              </a:lnSpc>
            </a:pPr>
            <a:r>
              <a:rPr lang="en-US" sz="3600" dirty="0"/>
              <a:t>Absent baseline variability not accompanied by recurrent decelerations</a:t>
            </a:r>
          </a:p>
          <a:p>
            <a:pPr eaLnBrk="1" hangingPunct="1">
              <a:lnSpc>
                <a:spcPct val="80000"/>
              </a:lnSpc>
            </a:pPr>
            <a:r>
              <a:rPr lang="en-US" sz="3600" dirty="0"/>
              <a:t>Marked baseline variability</a:t>
            </a:r>
          </a:p>
        </p:txBody>
      </p:sp>
    </p:spTree>
    <p:extLst>
      <p:ext uri="{BB962C8B-B14F-4D97-AF65-F5344CB8AC3E}">
        <p14:creationId xmlns:p14="http://schemas.microsoft.com/office/powerpoint/2010/main" val="19766521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152650" y="838200"/>
            <a:ext cx="7524750" cy="685800"/>
          </a:xfrm>
        </p:spPr>
        <p:txBody>
          <a:bodyPr>
            <a:noAutofit/>
          </a:bodyPr>
          <a:lstStyle/>
          <a:p>
            <a:r>
              <a:rPr lang="en-US" sz="3600" b="1" dirty="0"/>
              <a:t>Examples of Category II FHR tracings include any of the following:</a:t>
            </a:r>
            <a:br>
              <a:rPr lang="en-US" sz="3600" b="1" dirty="0"/>
            </a:br>
            <a:endParaRPr lang="en-US" sz="3600" b="1" dirty="0"/>
          </a:p>
        </p:txBody>
      </p:sp>
      <p:sp>
        <p:nvSpPr>
          <p:cNvPr id="58371" name="Rectangle 3"/>
          <p:cNvSpPr>
            <a:spLocks noGrp="1" noChangeArrowheads="1"/>
          </p:cNvSpPr>
          <p:nvPr>
            <p:ph idx="1"/>
          </p:nvPr>
        </p:nvSpPr>
        <p:spPr/>
        <p:txBody>
          <a:bodyPr>
            <a:normAutofit/>
          </a:bodyPr>
          <a:lstStyle/>
          <a:p>
            <a:pPr>
              <a:lnSpc>
                <a:spcPct val="80000"/>
              </a:lnSpc>
              <a:buNone/>
            </a:pPr>
            <a:r>
              <a:rPr kumimoji="0" lang="en-US" sz="3600" b="1" u="sng" strike="noStrike" cap="none" normalizeH="0" baseline="0" dirty="0">
                <a:ln>
                  <a:noFill/>
                </a:ln>
                <a:solidFill>
                  <a:schemeClr val="tx1"/>
                </a:solidFill>
                <a:effectLst/>
              </a:rPr>
              <a:t>Decelerations:</a:t>
            </a:r>
          </a:p>
          <a:p>
            <a:pPr>
              <a:lnSpc>
                <a:spcPct val="80000"/>
              </a:lnSpc>
            </a:pPr>
            <a:r>
              <a:rPr kumimoji="0" lang="en-US" sz="3600" strike="noStrike" cap="none" normalizeH="0" baseline="0" dirty="0">
                <a:ln>
                  <a:noFill/>
                </a:ln>
                <a:solidFill>
                  <a:schemeClr val="tx1"/>
                </a:solidFill>
                <a:effectLst/>
              </a:rPr>
              <a:t>Recurrent</a:t>
            </a:r>
            <a:r>
              <a:rPr kumimoji="0" lang="en-US" sz="3600" strike="noStrike" cap="none" normalizeH="0" dirty="0">
                <a:ln>
                  <a:noFill/>
                </a:ln>
                <a:solidFill>
                  <a:schemeClr val="tx1"/>
                </a:solidFill>
                <a:effectLst/>
              </a:rPr>
              <a:t> variable decelerations accompanied by minimal or moderate baseline variability</a:t>
            </a:r>
          </a:p>
          <a:p>
            <a:pPr>
              <a:lnSpc>
                <a:spcPct val="80000"/>
              </a:lnSpc>
            </a:pPr>
            <a:r>
              <a:rPr kumimoji="0" lang="en-US" sz="3600" strike="noStrike" cap="none" normalizeH="0" baseline="0" dirty="0">
                <a:ln>
                  <a:noFill/>
                </a:ln>
                <a:solidFill>
                  <a:schemeClr val="tx1"/>
                </a:solidFill>
                <a:effectLst/>
              </a:rPr>
              <a:t>Recurrent</a:t>
            </a:r>
            <a:r>
              <a:rPr kumimoji="0" lang="en-US" sz="3600" strike="noStrike" cap="none" normalizeH="0" dirty="0">
                <a:ln>
                  <a:noFill/>
                </a:ln>
                <a:solidFill>
                  <a:schemeClr val="tx1"/>
                </a:solidFill>
                <a:effectLst/>
              </a:rPr>
              <a:t> late decelerations with moderate or minimal baseline variability</a:t>
            </a:r>
          </a:p>
          <a:p>
            <a:pPr>
              <a:lnSpc>
                <a:spcPct val="80000"/>
              </a:lnSpc>
            </a:pPr>
            <a:r>
              <a:rPr lang="en-US" sz="3600" baseline="0" dirty="0"/>
              <a:t>Prolonged</a:t>
            </a:r>
            <a:r>
              <a:rPr lang="en-US" sz="3600" dirty="0"/>
              <a:t> deceleration lasting 2 minutes but less than 10 minutes</a:t>
            </a:r>
          </a:p>
          <a:p>
            <a:pPr>
              <a:lnSpc>
                <a:spcPct val="80000"/>
              </a:lnSpc>
              <a:buNone/>
            </a:pPr>
            <a:endParaRPr kumimoji="0" lang="en-US" sz="3600" i="1" strike="noStrike" cap="none" normalizeH="0" dirty="0">
              <a:ln>
                <a:noFill/>
              </a:ln>
              <a:solidFill>
                <a:schemeClr val="tx1"/>
              </a:solidFill>
              <a:effectLst/>
              <a:latin typeface="Arial" charset="0"/>
            </a:endParaRPr>
          </a:p>
          <a:p>
            <a:pPr>
              <a:lnSpc>
                <a:spcPct val="80000"/>
              </a:lnSpc>
              <a:buNone/>
            </a:pPr>
            <a:endParaRPr lang="en-US" sz="3600" dirty="0"/>
          </a:p>
          <a:p>
            <a:pPr>
              <a:lnSpc>
                <a:spcPct val="80000"/>
              </a:lnSpc>
              <a:buNone/>
            </a:pPr>
            <a:endParaRPr kumimoji="0" lang="en-US" sz="3600" i="1" strike="noStrike" cap="none" normalizeH="0" dirty="0">
              <a:ln>
                <a:noFill/>
              </a:ln>
              <a:solidFill>
                <a:schemeClr val="tx1"/>
              </a:solidFill>
              <a:effectLst/>
              <a:latin typeface="Arial" charset="0"/>
            </a:endParaRPr>
          </a:p>
          <a:p>
            <a:pPr eaLnBrk="1" hangingPunct="1">
              <a:lnSpc>
                <a:spcPct val="80000"/>
              </a:lnSpc>
              <a:buFontTx/>
              <a:buNone/>
            </a:pPr>
            <a:endParaRPr lang="en-US" sz="3600" dirty="0"/>
          </a:p>
        </p:txBody>
      </p:sp>
    </p:spTree>
    <p:extLst>
      <p:ext uri="{BB962C8B-B14F-4D97-AF65-F5344CB8AC3E}">
        <p14:creationId xmlns:p14="http://schemas.microsoft.com/office/powerpoint/2010/main" val="1543209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62829"/>
          </a:xfrm>
        </p:spPr>
        <p:txBody>
          <a:bodyPr>
            <a:normAutofit/>
          </a:bodyPr>
          <a:lstStyle/>
          <a:p>
            <a:pPr algn="ctr"/>
            <a:r>
              <a:rPr lang="en-US" sz="4400" b="1" dirty="0"/>
              <a:t>Category 2 Tracing</a:t>
            </a:r>
          </a:p>
        </p:txBody>
      </p:sp>
      <p:pic>
        <p:nvPicPr>
          <p:cNvPr id="4" name="Content Placeholder 3" descr="IFHM.gif"/>
          <p:cNvPicPr>
            <a:picLocks noGrp="1" noChangeAspect="1"/>
          </p:cNvPicPr>
          <p:nvPr>
            <p:ph idx="1"/>
          </p:nvPr>
        </p:nvPicPr>
        <p:blipFill>
          <a:blip r:embed="rId3" cstate="print"/>
          <a:stretch>
            <a:fillRect/>
          </a:stretch>
        </p:blipFill>
        <p:spPr>
          <a:xfrm>
            <a:off x="1806498" y="2130872"/>
            <a:ext cx="7566102" cy="3299172"/>
          </a:xfrm>
        </p:spPr>
      </p:pic>
    </p:spTree>
    <p:extLst>
      <p:ext uri="{BB962C8B-B14F-4D97-AF65-F5344CB8AC3E}">
        <p14:creationId xmlns:p14="http://schemas.microsoft.com/office/powerpoint/2010/main" val="1030485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04801"/>
            <a:ext cx="7886700" cy="1219200"/>
          </a:xfrm>
        </p:spPr>
        <p:txBody>
          <a:bodyPr>
            <a:normAutofit/>
          </a:bodyPr>
          <a:lstStyle/>
          <a:p>
            <a:pPr algn="ctr"/>
            <a:r>
              <a:rPr lang="en-US" sz="5400" dirty="0"/>
              <a:t>Category 2 Tracing</a:t>
            </a:r>
          </a:p>
        </p:txBody>
      </p:sp>
      <p:pic>
        <p:nvPicPr>
          <p:cNvPr id="7" name="Content Placeholder 6">
            <a:extLst>
              <a:ext uri="{FF2B5EF4-FFF2-40B4-BE49-F238E27FC236}">
                <a16:creationId xmlns:a16="http://schemas.microsoft.com/office/drawing/2014/main" id="{1030D77D-BD4F-D713-E0B4-69BF280BB1E8}"/>
              </a:ext>
            </a:extLst>
          </p:cNvPr>
          <p:cNvPicPr>
            <a:picLocks noGrp="1" noChangeAspect="1"/>
          </p:cNvPicPr>
          <p:nvPr>
            <p:ph idx="1"/>
          </p:nvPr>
        </p:nvPicPr>
        <p:blipFill>
          <a:blip r:embed="rId3"/>
          <a:stretch>
            <a:fillRect/>
          </a:stretch>
        </p:blipFill>
        <p:spPr>
          <a:xfrm>
            <a:off x="2469885" y="1825625"/>
            <a:ext cx="7252230" cy="4351338"/>
          </a:xfrm>
        </p:spPr>
      </p:pic>
    </p:spTree>
    <p:extLst>
      <p:ext uri="{BB962C8B-B14F-4D97-AF65-F5344CB8AC3E}">
        <p14:creationId xmlns:p14="http://schemas.microsoft.com/office/powerpoint/2010/main" val="24384809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04801"/>
            <a:ext cx="7886700" cy="1219200"/>
          </a:xfrm>
        </p:spPr>
        <p:txBody>
          <a:bodyPr>
            <a:normAutofit/>
          </a:bodyPr>
          <a:lstStyle/>
          <a:p>
            <a:pPr algn="ctr"/>
            <a:r>
              <a:rPr lang="en-US" sz="5400" dirty="0"/>
              <a:t>Category 2 Tracing</a:t>
            </a:r>
          </a:p>
        </p:txBody>
      </p:sp>
      <p:pic>
        <p:nvPicPr>
          <p:cNvPr id="11" name="Picture 10">
            <a:extLst>
              <a:ext uri="{FF2B5EF4-FFF2-40B4-BE49-F238E27FC236}">
                <a16:creationId xmlns:a16="http://schemas.microsoft.com/office/drawing/2014/main" id="{AEED1FDC-EC73-1E03-4282-436CA3730BAA}"/>
              </a:ext>
            </a:extLst>
          </p:cNvPr>
          <p:cNvPicPr>
            <a:picLocks noChangeAspect="1"/>
          </p:cNvPicPr>
          <p:nvPr/>
        </p:nvPicPr>
        <p:blipFill>
          <a:blip r:embed="rId3"/>
          <a:stretch>
            <a:fillRect/>
          </a:stretch>
        </p:blipFill>
        <p:spPr>
          <a:xfrm>
            <a:off x="1909325" y="2338388"/>
            <a:ext cx="7491434" cy="3681413"/>
          </a:xfrm>
          <a:prstGeom prst="rect">
            <a:avLst/>
          </a:prstGeom>
        </p:spPr>
      </p:pic>
    </p:spTree>
    <p:extLst>
      <p:ext uri="{BB962C8B-B14F-4D97-AF65-F5344CB8AC3E}">
        <p14:creationId xmlns:p14="http://schemas.microsoft.com/office/powerpoint/2010/main" val="32732512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04801"/>
            <a:ext cx="7886700" cy="1219200"/>
          </a:xfrm>
        </p:spPr>
        <p:txBody>
          <a:bodyPr>
            <a:normAutofit/>
          </a:bodyPr>
          <a:lstStyle/>
          <a:p>
            <a:pPr algn="ctr"/>
            <a:r>
              <a:rPr lang="en-US" sz="5400" dirty="0"/>
              <a:t>Category 2 Tracing</a:t>
            </a:r>
          </a:p>
        </p:txBody>
      </p:sp>
      <p:pic>
        <p:nvPicPr>
          <p:cNvPr id="3" name="Content Placeholder 6">
            <a:extLst>
              <a:ext uri="{FF2B5EF4-FFF2-40B4-BE49-F238E27FC236}">
                <a16:creationId xmlns:a16="http://schemas.microsoft.com/office/drawing/2014/main" id="{52667AE7-7FFA-0586-6F26-ABA6B5CAB3C0}"/>
              </a:ext>
            </a:extLst>
          </p:cNvPr>
          <p:cNvPicPr>
            <a:picLocks noGrp="1" noChangeAspect="1"/>
          </p:cNvPicPr>
          <p:nvPr>
            <p:ph idx="1"/>
          </p:nvPr>
        </p:nvPicPr>
        <p:blipFill>
          <a:blip r:embed="rId3"/>
          <a:stretch>
            <a:fillRect/>
          </a:stretch>
        </p:blipFill>
        <p:spPr>
          <a:xfrm>
            <a:off x="2152650" y="1832838"/>
            <a:ext cx="7886700" cy="4336913"/>
          </a:xfrm>
        </p:spPr>
      </p:pic>
    </p:spTree>
    <p:extLst>
      <p:ext uri="{BB962C8B-B14F-4D97-AF65-F5344CB8AC3E}">
        <p14:creationId xmlns:p14="http://schemas.microsoft.com/office/powerpoint/2010/main" val="4266590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006474"/>
          </a:xfrm>
        </p:spPr>
        <p:txBody>
          <a:bodyPr>
            <a:normAutofit/>
          </a:bodyPr>
          <a:lstStyle/>
          <a:p>
            <a:pPr algn="ctr"/>
            <a:r>
              <a:rPr lang="en-US" sz="4800" dirty="0"/>
              <a:t>Category 2 Tracing</a:t>
            </a:r>
          </a:p>
        </p:txBody>
      </p:sp>
      <p:pic>
        <p:nvPicPr>
          <p:cNvPr id="3" name="Content Placeholder 2" descr="Chart&#10;&#10;Description automatically generated">
            <a:extLst>
              <a:ext uri="{FF2B5EF4-FFF2-40B4-BE49-F238E27FC236}">
                <a16:creationId xmlns:a16="http://schemas.microsoft.com/office/drawing/2014/main" id="{476969D0-FA6A-3AAD-D5A6-1133FBA8F995}"/>
              </a:ext>
            </a:extLst>
          </p:cNvPr>
          <p:cNvPicPr>
            <a:picLocks noGrp="1" noChangeAspect="1"/>
          </p:cNvPicPr>
          <p:nvPr>
            <p:ph idx="1"/>
          </p:nvPr>
        </p:nvPicPr>
        <p:blipFill rotWithShape="1">
          <a:blip r:embed="rId3">
            <a:grayscl/>
          </a:blip>
          <a:srcRect t="4009" r="1" b="1"/>
          <a:stretch/>
        </p:blipFill>
        <p:spPr>
          <a:xfrm>
            <a:off x="2152650" y="2064813"/>
            <a:ext cx="7886700" cy="3872962"/>
          </a:xfrm>
          <a:prstGeom prst="rect">
            <a:avLst/>
          </a:prstGeom>
        </p:spPr>
      </p:pic>
    </p:spTree>
    <p:extLst>
      <p:ext uri="{BB962C8B-B14F-4D97-AF65-F5344CB8AC3E}">
        <p14:creationId xmlns:p14="http://schemas.microsoft.com/office/powerpoint/2010/main" val="35681670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B64287C-B9DF-66BF-0A78-60DE5A33B6CF}"/>
              </a:ext>
            </a:extLst>
          </p:cNvPr>
          <p:cNvPicPr>
            <a:picLocks noChangeAspect="1"/>
          </p:cNvPicPr>
          <p:nvPr/>
        </p:nvPicPr>
        <p:blipFill>
          <a:blip r:embed="rId2"/>
          <a:stretch>
            <a:fillRect/>
          </a:stretch>
        </p:blipFill>
        <p:spPr>
          <a:xfrm>
            <a:off x="90358" y="5714840"/>
            <a:ext cx="1857634" cy="762106"/>
          </a:xfrm>
          <a:prstGeom prst="rect">
            <a:avLst/>
          </a:prstGeom>
        </p:spPr>
      </p:pic>
      <p:sp>
        <p:nvSpPr>
          <p:cNvPr id="2" name="Rectangle 4">
            <a:extLst>
              <a:ext uri="{FF2B5EF4-FFF2-40B4-BE49-F238E27FC236}">
                <a16:creationId xmlns:a16="http://schemas.microsoft.com/office/drawing/2014/main" id="{3CE66132-2204-33E5-0EDF-335D93896E84}"/>
              </a:ext>
            </a:extLst>
          </p:cNvPr>
          <p:cNvSpPr>
            <a:spLocks noGrp="1" noChangeArrowheads="1"/>
          </p:cNvSpPr>
          <p:nvPr>
            <p:ph type="ctrTitle"/>
          </p:nvPr>
        </p:nvSpPr>
        <p:spPr>
          <a:xfrm>
            <a:off x="1752599" y="457201"/>
            <a:ext cx="8404123" cy="1752600"/>
          </a:xfrm>
        </p:spPr>
        <p:txBody>
          <a:bodyPr/>
          <a:lstStyle/>
          <a:p>
            <a:pPr eaLnBrk="1" hangingPunct="1"/>
            <a:r>
              <a:rPr lang="en-US" dirty="0"/>
              <a:t>Category III</a:t>
            </a:r>
          </a:p>
        </p:txBody>
      </p:sp>
      <p:sp>
        <p:nvSpPr>
          <p:cNvPr id="3" name="Rectangle 5">
            <a:extLst>
              <a:ext uri="{FF2B5EF4-FFF2-40B4-BE49-F238E27FC236}">
                <a16:creationId xmlns:a16="http://schemas.microsoft.com/office/drawing/2014/main" id="{895F271C-AE56-AE22-122C-BB32C8B6C556}"/>
              </a:ext>
            </a:extLst>
          </p:cNvPr>
          <p:cNvSpPr>
            <a:spLocks noGrp="1" noChangeArrowheads="1"/>
          </p:cNvSpPr>
          <p:nvPr>
            <p:ph type="subTitle" idx="1"/>
          </p:nvPr>
        </p:nvSpPr>
        <p:spPr>
          <a:xfrm>
            <a:off x="3905863" y="2667001"/>
            <a:ext cx="5770883" cy="3651605"/>
          </a:xfrm>
        </p:spPr>
        <p:txBody>
          <a:bodyPr>
            <a:normAutofit/>
          </a:bodyPr>
          <a:lstStyle/>
          <a:p>
            <a:pPr marL="457200" indent="-457200" algn="l">
              <a:buFont typeface="Arial" panose="020B0604020202020204" pitchFamily="34" charset="0"/>
              <a:buChar char="•"/>
            </a:pPr>
            <a:r>
              <a:rPr lang="en-US" sz="3200" dirty="0"/>
              <a:t>Are predictive of abnormal fetal acid-base status at the time of the observation</a:t>
            </a:r>
          </a:p>
          <a:p>
            <a:pPr marL="457200" indent="-457200" algn="l" eaLnBrk="1" hangingPunct="1">
              <a:buFont typeface="Arial" panose="020B0604020202020204" pitchFamily="34" charset="0"/>
              <a:buChar char="•"/>
            </a:pPr>
            <a:r>
              <a:rPr lang="en-US" sz="3200" dirty="0"/>
              <a:t>Requires prompt evaluation and expedited birth</a:t>
            </a:r>
          </a:p>
          <a:p>
            <a:endParaRPr lang="en-US" sz="3200" dirty="0"/>
          </a:p>
          <a:p>
            <a:pPr eaLnBrk="1" hangingPunct="1"/>
            <a:endParaRPr lang="en-US" sz="3200" dirty="0"/>
          </a:p>
        </p:txBody>
      </p:sp>
    </p:spTree>
    <p:extLst>
      <p:ext uri="{BB962C8B-B14F-4D97-AF65-F5344CB8AC3E}">
        <p14:creationId xmlns:p14="http://schemas.microsoft.com/office/powerpoint/2010/main" val="3969287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152650" y="365127"/>
            <a:ext cx="7067550" cy="854074"/>
          </a:xfrm>
        </p:spPr>
        <p:txBody>
          <a:bodyPr>
            <a:normAutofit/>
          </a:bodyPr>
          <a:lstStyle/>
          <a:p>
            <a:pPr algn="ctr" eaLnBrk="1" hangingPunct="1"/>
            <a:r>
              <a:rPr lang="en-US" sz="4800" b="1" dirty="0"/>
              <a:t>Category III</a:t>
            </a:r>
          </a:p>
        </p:txBody>
      </p:sp>
      <p:sp>
        <p:nvSpPr>
          <p:cNvPr id="60419" name="Rectangle 3"/>
          <p:cNvSpPr>
            <a:spLocks noGrp="1" noChangeArrowheads="1"/>
          </p:cNvSpPr>
          <p:nvPr>
            <p:ph idx="1"/>
          </p:nvPr>
        </p:nvSpPr>
        <p:spPr>
          <a:xfrm>
            <a:off x="2152650" y="1524001"/>
            <a:ext cx="7886700" cy="4968873"/>
          </a:xfrm>
        </p:spPr>
        <p:txBody>
          <a:bodyPr>
            <a:normAutofit/>
          </a:bodyPr>
          <a:lstStyle/>
          <a:p>
            <a:pPr eaLnBrk="1" hangingPunct="1">
              <a:lnSpc>
                <a:spcPct val="90000"/>
              </a:lnSpc>
            </a:pPr>
            <a:r>
              <a:rPr lang="en-US" sz="3200" dirty="0"/>
              <a:t>Category III FHR tracings include either:</a:t>
            </a:r>
          </a:p>
          <a:p>
            <a:pPr eaLnBrk="1" hangingPunct="1">
              <a:lnSpc>
                <a:spcPct val="90000"/>
              </a:lnSpc>
            </a:pPr>
            <a:r>
              <a:rPr lang="en-US" sz="3200" dirty="0"/>
              <a:t> Absent baseline FHR variability </a:t>
            </a:r>
            <a:r>
              <a:rPr lang="en-US" sz="3200" i="1" u="sng" dirty="0"/>
              <a:t>plus</a:t>
            </a:r>
            <a:r>
              <a:rPr lang="en-US" sz="3200" dirty="0"/>
              <a:t> any of the following:</a:t>
            </a:r>
          </a:p>
          <a:p>
            <a:pPr lvl="1"/>
            <a:r>
              <a:rPr lang="en-US" sz="3200" dirty="0"/>
              <a:t>Recurrent late decelerations</a:t>
            </a:r>
          </a:p>
          <a:p>
            <a:pPr lvl="1"/>
            <a:r>
              <a:rPr lang="en-US" sz="3200" dirty="0"/>
              <a:t>Recurrent variable decelerations</a:t>
            </a:r>
          </a:p>
          <a:p>
            <a:pPr marL="342900" lvl="1" indent="0">
              <a:buNone/>
            </a:pPr>
            <a:r>
              <a:rPr lang="en-US" sz="3200" dirty="0">
                <a:solidFill>
                  <a:srgbClr val="0070C0"/>
                </a:solidFill>
              </a:rPr>
              <a:t>OR…</a:t>
            </a:r>
          </a:p>
          <a:p>
            <a:pPr lvl="1"/>
            <a:r>
              <a:rPr lang="en-US" sz="3200" dirty="0"/>
              <a:t>Bradycardia</a:t>
            </a:r>
          </a:p>
          <a:p>
            <a:pPr lvl="1"/>
            <a:r>
              <a:rPr lang="en-US" sz="3200" dirty="0"/>
              <a:t>Sinusoidal pattern</a:t>
            </a:r>
          </a:p>
        </p:txBody>
      </p:sp>
    </p:spTree>
    <p:extLst>
      <p:ext uri="{BB962C8B-B14F-4D97-AF65-F5344CB8AC3E}">
        <p14:creationId xmlns:p14="http://schemas.microsoft.com/office/powerpoint/2010/main" val="3821894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152650" y="365127"/>
            <a:ext cx="7886700" cy="625474"/>
          </a:xfrm>
        </p:spPr>
        <p:txBody>
          <a:bodyPr>
            <a:noAutofit/>
          </a:bodyPr>
          <a:lstStyle/>
          <a:p>
            <a:pPr eaLnBrk="1" hangingPunct="1"/>
            <a:r>
              <a:rPr lang="en-US" sz="4400" b="1" dirty="0"/>
              <a:t>FHR Baseline</a:t>
            </a:r>
          </a:p>
        </p:txBody>
      </p:sp>
      <p:pic>
        <p:nvPicPr>
          <p:cNvPr id="3" name="Content Placeholder 2">
            <a:extLst>
              <a:ext uri="{FF2B5EF4-FFF2-40B4-BE49-F238E27FC236}">
                <a16:creationId xmlns:a16="http://schemas.microsoft.com/office/drawing/2014/main" id="{8F873C98-9779-B534-9AC9-8B383A213819}"/>
              </a:ext>
            </a:extLst>
          </p:cNvPr>
          <p:cNvPicPr>
            <a:picLocks noGrp="1" noChangeAspect="1"/>
          </p:cNvPicPr>
          <p:nvPr>
            <p:ph idx="1"/>
          </p:nvPr>
        </p:nvPicPr>
        <p:blipFill>
          <a:blip r:embed="rId3"/>
          <a:stretch>
            <a:fillRect/>
          </a:stretch>
        </p:blipFill>
        <p:spPr>
          <a:xfrm>
            <a:off x="528196" y="2691829"/>
            <a:ext cx="9511156" cy="2261171"/>
          </a:xfrm>
        </p:spPr>
      </p:pic>
    </p:spTree>
    <p:extLst>
      <p:ext uri="{BB962C8B-B14F-4D97-AF65-F5344CB8AC3E}">
        <p14:creationId xmlns:p14="http://schemas.microsoft.com/office/powerpoint/2010/main" val="6781855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95683"/>
          </a:xfrm>
        </p:spPr>
        <p:txBody>
          <a:bodyPr>
            <a:normAutofit/>
          </a:bodyPr>
          <a:lstStyle/>
          <a:p>
            <a:pPr algn="ctr"/>
            <a:r>
              <a:rPr lang="en-US" sz="4400" b="1" dirty="0"/>
              <a:t>Category 3 Tracing</a:t>
            </a:r>
          </a:p>
        </p:txBody>
      </p:sp>
      <p:pic>
        <p:nvPicPr>
          <p:cNvPr id="6" name="Content Placeholder 5" descr="category 3 2.jpg"/>
          <p:cNvPicPr>
            <a:picLocks noGrp="1" noChangeAspect="1"/>
          </p:cNvPicPr>
          <p:nvPr>
            <p:ph idx="1"/>
          </p:nvPr>
        </p:nvPicPr>
        <p:blipFill>
          <a:blip r:embed="rId3" cstate="print"/>
          <a:stretch>
            <a:fillRect/>
          </a:stretch>
        </p:blipFill>
        <p:spPr>
          <a:xfrm>
            <a:off x="979412" y="1460810"/>
            <a:ext cx="8240789" cy="5020249"/>
          </a:xfrm>
        </p:spPr>
      </p:pic>
    </p:spTree>
    <p:extLst>
      <p:ext uri="{BB962C8B-B14F-4D97-AF65-F5344CB8AC3E}">
        <p14:creationId xmlns:p14="http://schemas.microsoft.com/office/powerpoint/2010/main" val="1398579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140288"/>
          </a:xfrm>
        </p:spPr>
        <p:txBody>
          <a:bodyPr>
            <a:normAutofit/>
          </a:bodyPr>
          <a:lstStyle/>
          <a:p>
            <a:pPr algn="ctr"/>
            <a:r>
              <a:rPr lang="en-US" sz="4400" b="1" dirty="0"/>
              <a:t>Category 3 Tracing</a:t>
            </a:r>
          </a:p>
        </p:txBody>
      </p:sp>
      <p:pic>
        <p:nvPicPr>
          <p:cNvPr id="7" name="Content Placeholder 6">
            <a:extLst>
              <a:ext uri="{FF2B5EF4-FFF2-40B4-BE49-F238E27FC236}">
                <a16:creationId xmlns:a16="http://schemas.microsoft.com/office/drawing/2014/main" id="{B4452C0D-996B-DBB1-E0BC-7951C18B192E}"/>
              </a:ext>
            </a:extLst>
          </p:cNvPr>
          <p:cNvPicPr>
            <a:picLocks noGrp="1" noChangeAspect="1"/>
          </p:cNvPicPr>
          <p:nvPr>
            <p:ph idx="1"/>
          </p:nvPr>
        </p:nvPicPr>
        <p:blipFill>
          <a:blip r:embed="rId3"/>
          <a:stretch>
            <a:fillRect/>
          </a:stretch>
        </p:blipFill>
        <p:spPr>
          <a:xfrm>
            <a:off x="2152650" y="2138192"/>
            <a:ext cx="7886700" cy="3726205"/>
          </a:xfrm>
        </p:spPr>
      </p:pic>
    </p:spTree>
    <p:extLst>
      <p:ext uri="{BB962C8B-B14F-4D97-AF65-F5344CB8AC3E}">
        <p14:creationId xmlns:p14="http://schemas.microsoft.com/office/powerpoint/2010/main" val="3470095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777874"/>
          </a:xfrm>
        </p:spPr>
        <p:txBody>
          <a:bodyPr>
            <a:normAutofit/>
          </a:bodyPr>
          <a:lstStyle/>
          <a:p>
            <a:pPr algn="ctr"/>
            <a:r>
              <a:rPr lang="en-US" sz="4400" b="1" dirty="0"/>
              <a:t>Category 3 Tracing</a:t>
            </a:r>
          </a:p>
        </p:txBody>
      </p:sp>
      <p:pic>
        <p:nvPicPr>
          <p:cNvPr id="7" name="Picture 6">
            <a:extLst>
              <a:ext uri="{FF2B5EF4-FFF2-40B4-BE49-F238E27FC236}">
                <a16:creationId xmlns:a16="http://schemas.microsoft.com/office/drawing/2014/main" id="{19684D58-641C-8A9E-57F7-5E4402C6B4B6}"/>
              </a:ext>
            </a:extLst>
          </p:cNvPr>
          <p:cNvPicPr>
            <a:picLocks noChangeAspect="1"/>
          </p:cNvPicPr>
          <p:nvPr/>
        </p:nvPicPr>
        <p:blipFill>
          <a:blip r:embed="rId3"/>
          <a:stretch>
            <a:fillRect/>
          </a:stretch>
        </p:blipFill>
        <p:spPr>
          <a:xfrm>
            <a:off x="1460810" y="1994515"/>
            <a:ext cx="8531465" cy="4025285"/>
          </a:xfrm>
          <a:prstGeom prst="rect">
            <a:avLst/>
          </a:prstGeom>
        </p:spPr>
      </p:pic>
    </p:spTree>
    <p:extLst>
      <p:ext uri="{BB962C8B-B14F-4D97-AF65-F5344CB8AC3E}">
        <p14:creationId xmlns:p14="http://schemas.microsoft.com/office/powerpoint/2010/main" val="35428264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Category 3 Tracing</a:t>
            </a:r>
          </a:p>
        </p:txBody>
      </p:sp>
      <p:pic>
        <p:nvPicPr>
          <p:cNvPr id="7" name="Content Placeholder 6">
            <a:extLst>
              <a:ext uri="{FF2B5EF4-FFF2-40B4-BE49-F238E27FC236}">
                <a16:creationId xmlns:a16="http://schemas.microsoft.com/office/drawing/2014/main" id="{0E2A787A-85BE-4BE3-1E7D-314ED1D5F411}"/>
              </a:ext>
            </a:extLst>
          </p:cNvPr>
          <p:cNvPicPr>
            <a:picLocks noGrp="1" noChangeAspect="1"/>
          </p:cNvPicPr>
          <p:nvPr>
            <p:ph idx="1"/>
          </p:nvPr>
        </p:nvPicPr>
        <p:blipFill>
          <a:blip r:embed="rId3"/>
          <a:stretch>
            <a:fillRect/>
          </a:stretch>
        </p:blipFill>
        <p:spPr>
          <a:xfrm>
            <a:off x="586196" y="2816064"/>
            <a:ext cx="8786404" cy="2090473"/>
          </a:xfrm>
        </p:spPr>
      </p:pic>
    </p:spTree>
    <p:extLst>
      <p:ext uri="{BB962C8B-B14F-4D97-AF65-F5344CB8AC3E}">
        <p14:creationId xmlns:p14="http://schemas.microsoft.com/office/powerpoint/2010/main" val="40399309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Category 3 Tracing</a:t>
            </a:r>
          </a:p>
        </p:txBody>
      </p:sp>
      <p:pic>
        <p:nvPicPr>
          <p:cNvPr id="7" name="Content Placeholder 6">
            <a:extLst>
              <a:ext uri="{FF2B5EF4-FFF2-40B4-BE49-F238E27FC236}">
                <a16:creationId xmlns:a16="http://schemas.microsoft.com/office/drawing/2014/main" id="{E5BF895E-1EAD-E4D2-F6D2-C5B8980C384A}"/>
              </a:ext>
            </a:extLst>
          </p:cNvPr>
          <p:cNvPicPr>
            <a:picLocks noGrp="1" noChangeAspect="1"/>
          </p:cNvPicPr>
          <p:nvPr>
            <p:ph idx="1"/>
          </p:nvPr>
        </p:nvPicPr>
        <p:blipFill>
          <a:blip r:embed="rId3"/>
          <a:stretch>
            <a:fillRect/>
          </a:stretch>
        </p:blipFill>
        <p:spPr>
          <a:xfrm>
            <a:off x="838200" y="2640458"/>
            <a:ext cx="10515600" cy="2118510"/>
          </a:xfrm>
        </p:spPr>
      </p:pic>
    </p:spTree>
    <p:extLst>
      <p:ext uri="{BB962C8B-B14F-4D97-AF65-F5344CB8AC3E}">
        <p14:creationId xmlns:p14="http://schemas.microsoft.com/office/powerpoint/2010/main" val="37139345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a:bodyPr>
          <a:lstStyle/>
          <a:p>
            <a:pPr algn="ctr" eaLnBrk="1" hangingPunct="1"/>
            <a:r>
              <a:rPr lang="en-US" sz="4400" dirty="0"/>
              <a:t>Fetal Oxygenation</a:t>
            </a:r>
          </a:p>
        </p:txBody>
      </p:sp>
      <p:sp>
        <p:nvSpPr>
          <p:cNvPr id="62467" name="Rectangle 3"/>
          <p:cNvSpPr>
            <a:spLocks noGrp="1" noChangeArrowheads="1"/>
          </p:cNvSpPr>
          <p:nvPr>
            <p:ph idx="1"/>
          </p:nvPr>
        </p:nvSpPr>
        <p:spPr/>
        <p:txBody>
          <a:bodyPr>
            <a:normAutofit/>
          </a:bodyPr>
          <a:lstStyle/>
          <a:p>
            <a:pPr eaLnBrk="1" hangingPunct="1">
              <a:buFontTx/>
              <a:buNone/>
            </a:pPr>
            <a:r>
              <a:rPr lang="en-US" sz="4000" b="1" u="sng" dirty="0"/>
              <a:t>Dependent upon:</a:t>
            </a:r>
          </a:p>
          <a:p>
            <a:pPr eaLnBrk="1" hangingPunct="1"/>
            <a:r>
              <a:rPr lang="en-US" sz="4000" dirty="0"/>
              <a:t>Maternal Circulation</a:t>
            </a:r>
          </a:p>
          <a:p>
            <a:pPr eaLnBrk="1" hangingPunct="1"/>
            <a:r>
              <a:rPr lang="en-US" sz="4000" dirty="0"/>
              <a:t>Uterine Circulation</a:t>
            </a:r>
          </a:p>
          <a:p>
            <a:pPr eaLnBrk="1" hangingPunct="1"/>
            <a:r>
              <a:rPr lang="en-US" sz="4000" dirty="0"/>
              <a:t>Placental Circulation</a:t>
            </a:r>
          </a:p>
          <a:p>
            <a:pPr eaLnBrk="1" hangingPunct="1"/>
            <a:r>
              <a:rPr lang="en-US" sz="4000" dirty="0"/>
              <a:t>Umbilical circulation</a:t>
            </a:r>
          </a:p>
          <a:p>
            <a:pPr eaLnBrk="1" hangingPunct="1"/>
            <a:r>
              <a:rPr lang="en-US" sz="4000" dirty="0"/>
              <a:t>Fetus</a:t>
            </a:r>
          </a:p>
        </p:txBody>
      </p:sp>
    </p:spTree>
    <p:extLst>
      <p:ext uri="{BB962C8B-B14F-4D97-AF65-F5344CB8AC3E}">
        <p14:creationId xmlns:p14="http://schemas.microsoft.com/office/powerpoint/2010/main" val="24483760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126273" y="231312"/>
            <a:ext cx="10227527" cy="1325563"/>
          </a:xfrm>
        </p:spPr>
        <p:txBody>
          <a:bodyPr>
            <a:normAutofit/>
          </a:bodyPr>
          <a:lstStyle/>
          <a:p>
            <a:pPr algn="ctr" eaLnBrk="1" hangingPunct="1"/>
            <a:r>
              <a:rPr lang="en-US" sz="4400" dirty="0"/>
              <a:t>Systematic decision making</a:t>
            </a:r>
          </a:p>
        </p:txBody>
      </p:sp>
      <p:sp>
        <p:nvSpPr>
          <p:cNvPr id="63491" name="Rectangle 3"/>
          <p:cNvSpPr>
            <a:spLocks noGrp="1" noChangeArrowheads="1"/>
          </p:cNvSpPr>
          <p:nvPr>
            <p:ph idx="1"/>
          </p:nvPr>
        </p:nvSpPr>
        <p:spPr>
          <a:xfrm>
            <a:off x="838200" y="1825624"/>
            <a:ext cx="10515600" cy="4541721"/>
          </a:xfrm>
        </p:spPr>
        <p:txBody>
          <a:bodyPr>
            <a:normAutofit/>
          </a:bodyPr>
          <a:lstStyle/>
          <a:p>
            <a:pPr eaLnBrk="1" hangingPunct="1"/>
            <a:r>
              <a:rPr lang="en-US" sz="2800" dirty="0"/>
              <a:t>Includes a solid interpretation of the tracing using your systematic assessment</a:t>
            </a:r>
          </a:p>
          <a:p>
            <a:pPr lvl="1" eaLnBrk="1" hangingPunct="1"/>
            <a:r>
              <a:rPr lang="en-US" sz="2800" dirty="0"/>
              <a:t>Baseline, Variability, Periodic and episodic changes, uterine activity, pattern evolution, accompanying clinical characteristics, urgency.</a:t>
            </a:r>
          </a:p>
          <a:p>
            <a:pPr eaLnBrk="1" hangingPunct="1"/>
            <a:r>
              <a:rPr lang="en-US" sz="2800" dirty="0"/>
              <a:t>Includes:</a:t>
            </a:r>
          </a:p>
          <a:p>
            <a:pPr lvl="1" eaLnBrk="1" hangingPunct="1"/>
            <a:r>
              <a:rPr lang="en-US" sz="2800" dirty="0"/>
              <a:t>Intrapartum goals</a:t>
            </a:r>
          </a:p>
          <a:p>
            <a:pPr lvl="1" eaLnBrk="1" hangingPunct="1"/>
            <a:r>
              <a:rPr lang="en-US" sz="2800" dirty="0"/>
              <a:t>Ongoing assessment</a:t>
            </a:r>
          </a:p>
          <a:p>
            <a:pPr lvl="1" eaLnBrk="1" hangingPunct="1"/>
            <a:r>
              <a:rPr lang="en-US" sz="2800" dirty="0"/>
              <a:t>Physiologic interventions</a:t>
            </a:r>
          </a:p>
          <a:p>
            <a:pPr lvl="1" eaLnBrk="1" hangingPunct="1"/>
            <a:r>
              <a:rPr lang="en-US" sz="2800" dirty="0"/>
              <a:t>Clinical evaluation</a:t>
            </a:r>
          </a:p>
        </p:txBody>
      </p:sp>
    </p:spTree>
    <p:extLst>
      <p:ext uri="{BB962C8B-B14F-4D97-AF65-F5344CB8AC3E}">
        <p14:creationId xmlns:p14="http://schemas.microsoft.com/office/powerpoint/2010/main" val="30599650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3"/>
          <p:cNvSpPr>
            <a:spLocks noChangeArrowheads="1"/>
          </p:cNvSpPr>
          <p:nvPr/>
        </p:nvSpPr>
        <p:spPr bwMode="auto">
          <a:xfrm rot="-3020519">
            <a:off x="3436144" y="245269"/>
            <a:ext cx="585788" cy="3282950"/>
          </a:xfrm>
          <a:prstGeom prst="downArrow">
            <a:avLst>
              <a:gd name="adj1" fmla="val 45454"/>
              <a:gd name="adj2" fmla="val 36039"/>
            </a:avLst>
          </a:prstGeom>
          <a:solidFill>
            <a:srgbClr val="FFFF00">
              <a:alpha val="50195"/>
            </a:srgbClr>
          </a:solidFill>
          <a:ln w="9525">
            <a:noFill/>
            <a:miter lim="800000"/>
            <a:headEnd/>
            <a:tailEnd/>
          </a:ln>
        </p:spPr>
        <p:txBody>
          <a:bodyPr rot="10800000" wrap="none" anchor="ctr"/>
          <a:lstStyle/>
          <a:p>
            <a:endParaRPr lang="en-US" sz="4000" i="0">
              <a:solidFill>
                <a:schemeClr val="bg1"/>
              </a:solidFill>
            </a:endParaRPr>
          </a:p>
        </p:txBody>
      </p:sp>
      <p:sp>
        <p:nvSpPr>
          <p:cNvPr id="64515" name="Text Box 6"/>
          <p:cNvSpPr txBox="1">
            <a:spLocks noChangeArrowheads="1"/>
          </p:cNvSpPr>
          <p:nvPr/>
        </p:nvSpPr>
        <p:spPr bwMode="auto">
          <a:xfrm>
            <a:off x="1524000" y="2438400"/>
            <a:ext cx="2667000" cy="537642"/>
          </a:xfrm>
          <a:prstGeom prst="rect">
            <a:avLst/>
          </a:prstGeom>
          <a:noFill/>
          <a:ln w="9525">
            <a:noFill/>
            <a:miter lim="800000"/>
            <a:headEnd/>
            <a:tailEnd/>
          </a:ln>
        </p:spPr>
        <p:txBody>
          <a:bodyPr wrap="square" lIns="105723" tIns="52861" rIns="105723" bIns="52861">
            <a:spAutoFit/>
          </a:bodyPr>
          <a:lstStyle/>
          <a:p>
            <a:pPr algn="ctr" defTabSz="1057275"/>
            <a:r>
              <a:rPr lang="en-US" sz="2800" i="0"/>
              <a:t>Oxygen transfer</a:t>
            </a:r>
          </a:p>
        </p:txBody>
      </p:sp>
      <p:sp>
        <p:nvSpPr>
          <p:cNvPr id="64516" name="Text Box 4"/>
          <p:cNvSpPr txBox="1">
            <a:spLocks noChangeArrowheads="1"/>
          </p:cNvSpPr>
          <p:nvPr/>
        </p:nvSpPr>
        <p:spPr bwMode="auto">
          <a:xfrm>
            <a:off x="2752726" y="1042988"/>
            <a:ext cx="835025" cy="412750"/>
          </a:xfrm>
          <a:prstGeom prst="rect">
            <a:avLst/>
          </a:prstGeom>
          <a:noFill/>
          <a:ln w="9525">
            <a:noFill/>
            <a:miter lim="800000"/>
            <a:headEnd/>
            <a:tailEnd/>
          </a:ln>
        </p:spPr>
        <p:txBody>
          <a:bodyPr wrap="square">
            <a:spAutoFit/>
          </a:bodyPr>
          <a:lstStyle/>
          <a:p>
            <a:r>
              <a:rPr lang="en-US" sz="2100" i="0"/>
              <a:t>Heart</a:t>
            </a:r>
          </a:p>
        </p:txBody>
      </p:sp>
      <p:sp>
        <p:nvSpPr>
          <p:cNvPr id="64517" name="Text Box 5"/>
          <p:cNvSpPr txBox="1">
            <a:spLocks noChangeArrowheads="1"/>
          </p:cNvSpPr>
          <p:nvPr/>
        </p:nvSpPr>
        <p:spPr bwMode="auto">
          <a:xfrm>
            <a:off x="2420939" y="654050"/>
            <a:ext cx="928687" cy="412750"/>
          </a:xfrm>
          <a:prstGeom prst="rect">
            <a:avLst/>
          </a:prstGeom>
          <a:noFill/>
          <a:ln w="9525">
            <a:noFill/>
            <a:miter lim="800000"/>
            <a:headEnd/>
            <a:tailEnd/>
          </a:ln>
        </p:spPr>
        <p:txBody>
          <a:bodyPr wrap="square">
            <a:spAutoFit/>
          </a:bodyPr>
          <a:lstStyle/>
          <a:p>
            <a:r>
              <a:rPr lang="en-US" sz="2100" i="0"/>
              <a:t>Lungs</a:t>
            </a:r>
          </a:p>
        </p:txBody>
      </p:sp>
      <p:sp>
        <p:nvSpPr>
          <p:cNvPr id="64518" name="Text Box 6"/>
          <p:cNvSpPr txBox="1">
            <a:spLocks noChangeArrowheads="1"/>
          </p:cNvSpPr>
          <p:nvPr/>
        </p:nvSpPr>
        <p:spPr bwMode="auto">
          <a:xfrm>
            <a:off x="3614739" y="1835150"/>
            <a:ext cx="968375" cy="412750"/>
          </a:xfrm>
          <a:prstGeom prst="rect">
            <a:avLst/>
          </a:prstGeom>
          <a:noFill/>
          <a:ln w="9525">
            <a:noFill/>
            <a:miter lim="800000"/>
            <a:headEnd/>
            <a:tailEnd/>
          </a:ln>
        </p:spPr>
        <p:txBody>
          <a:bodyPr wrap="square">
            <a:spAutoFit/>
          </a:bodyPr>
          <a:lstStyle/>
          <a:p>
            <a:r>
              <a:rPr lang="en-US" sz="2100" i="0"/>
              <a:t>Uterus</a:t>
            </a:r>
          </a:p>
        </p:txBody>
      </p:sp>
      <p:sp>
        <p:nvSpPr>
          <p:cNvPr id="64519" name="Text Box 7"/>
          <p:cNvSpPr txBox="1">
            <a:spLocks noChangeArrowheads="1"/>
          </p:cNvSpPr>
          <p:nvPr/>
        </p:nvSpPr>
        <p:spPr bwMode="auto">
          <a:xfrm>
            <a:off x="3149600" y="1439863"/>
            <a:ext cx="1589088" cy="412750"/>
          </a:xfrm>
          <a:prstGeom prst="rect">
            <a:avLst/>
          </a:prstGeom>
          <a:noFill/>
          <a:ln w="9525">
            <a:noFill/>
            <a:miter lim="800000"/>
            <a:headEnd/>
            <a:tailEnd/>
          </a:ln>
        </p:spPr>
        <p:txBody>
          <a:bodyPr wrap="square">
            <a:spAutoFit/>
          </a:bodyPr>
          <a:lstStyle/>
          <a:p>
            <a:r>
              <a:rPr lang="en-US" sz="2100" i="0"/>
              <a:t>Vasculature</a:t>
            </a:r>
          </a:p>
        </p:txBody>
      </p:sp>
      <p:sp>
        <p:nvSpPr>
          <p:cNvPr id="64520" name="Text Box 8"/>
          <p:cNvSpPr txBox="1">
            <a:spLocks noChangeArrowheads="1"/>
          </p:cNvSpPr>
          <p:nvPr/>
        </p:nvSpPr>
        <p:spPr bwMode="auto">
          <a:xfrm>
            <a:off x="4078288" y="2232025"/>
            <a:ext cx="1219200" cy="412750"/>
          </a:xfrm>
          <a:prstGeom prst="rect">
            <a:avLst/>
          </a:prstGeom>
          <a:noFill/>
          <a:ln w="9525">
            <a:noFill/>
            <a:miter lim="800000"/>
            <a:headEnd/>
            <a:tailEnd/>
          </a:ln>
        </p:spPr>
        <p:txBody>
          <a:bodyPr wrap="square">
            <a:spAutoFit/>
          </a:bodyPr>
          <a:lstStyle/>
          <a:p>
            <a:r>
              <a:rPr lang="en-US" sz="2100" i="0"/>
              <a:t>Placenta</a:t>
            </a:r>
          </a:p>
        </p:txBody>
      </p:sp>
      <p:sp>
        <p:nvSpPr>
          <p:cNvPr id="64521" name="Text Box 9"/>
          <p:cNvSpPr txBox="1">
            <a:spLocks noChangeArrowheads="1"/>
          </p:cNvSpPr>
          <p:nvPr/>
        </p:nvSpPr>
        <p:spPr bwMode="auto">
          <a:xfrm>
            <a:off x="4475163" y="2627313"/>
            <a:ext cx="760412" cy="412750"/>
          </a:xfrm>
          <a:prstGeom prst="rect">
            <a:avLst/>
          </a:prstGeom>
          <a:noFill/>
          <a:ln w="9525">
            <a:noFill/>
            <a:miter lim="800000"/>
            <a:headEnd/>
            <a:tailEnd/>
          </a:ln>
        </p:spPr>
        <p:txBody>
          <a:bodyPr wrap="square">
            <a:spAutoFit/>
          </a:bodyPr>
          <a:lstStyle/>
          <a:p>
            <a:r>
              <a:rPr lang="en-US" sz="2100" i="0"/>
              <a:t>Cord</a:t>
            </a:r>
          </a:p>
        </p:txBody>
      </p:sp>
      <p:sp>
        <p:nvSpPr>
          <p:cNvPr id="64522" name="Text Box 10"/>
          <p:cNvSpPr txBox="1">
            <a:spLocks noChangeArrowheads="1"/>
          </p:cNvSpPr>
          <p:nvPr/>
        </p:nvSpPr>
        <p:spPr bwMode="auto">
          <a:xfrm>
            <a:off x="1789114" y="6351"/>
            <a:ext cx="3011487" cy="646331"/>
          </a:xfrm>
          <a:prstGeom prst="rect">
            <a:avLst/>
          </a:prstGeom>
          <a:noFill/>
          <a:ln w="9525">
            <a:noFill/>
            <a:miter lim="800000"/>
            <a:headEnd/>
            <a:tailEnd/>
          </a:ln>
        </p:spPr>
        <p:txBody>
          <a:bodyPr wrap="square">
            <a:spAutoFit/>
          </a:bodyPr>
          <a:lstStyle/>
          <a:p>
            <a:r>
              <a:rPr lang="en-US" sz="3600" b="1" i="0" dirty="0"/>
              <a:t>Environment</a:t>
            </a:r>
          </a:p>
        </p:txBody>
      </p:sp>
      <p:sp>
        <p:nvSpPr>
          <p:cNvPr id="64523" name="Text Box 11"/>
          <p:cNvSpPr txBox="1">
            <a:spLocks noChangeArrowheads="1"/>
          </p:cNvSpPr>
          <p:nvPr/>
        </p:nvSpPr>
        <p:spPr bwMode="auto">
          <a:xfrm>
            <a:off x="4703763" y="3032125"/>
            <a:ext cx="1403350" cy="641350"/>
          </a:xfrm>
          <a:prstGeom prst="rect">
            <a:avLst/>
          </a:prstGeom>
          <a:noFill/>
          <a:ln w="9525">
            <a:noFill/>
            <a:miter lim="800000"/>
            <a:headEnd/>
            <a:tailEnd/>
          </a:ln>
        </p:spPr>
        <p:txBody>
          <a:bodyPr wrap="square">
            <a:spAutoFit/>
          </a:bodyPr>
          <a:lstStyle/>
          <a:p>
            <a:r>
              <a:rPr lang="en-US" sz="3600" b="1" i="0"/>
              <a:t>Fetus</a:t>
            </a:r>
          </a:p>
        </p:txBody>
      </p:sp>
      <p:sp>
        <p:nvSpPr>
          <p:cNvPr id="64524" name="AutoShape 3"/>
          <p:cNvSpPr>
            <a:spLocks noChangeArrowheads="1"/>
          </p:cNvSpPr>
          <p:nvPr/>
        </p:nvSpPr>
        <p:spPr bwMode="auto">
          <a:xfrm rot="-3020519">
            <a:off x="6450806" y="3223419"/>
            <a:ext cx="585788" cy="3282950"/>
          </a:xfrm>
          <a:prstGeom prst="downArrow">
            <a:avLst>
              <a:gd name="adj1" fmla="val 45454"/>
              <a:gd name="adj2" fmla="val 36039"/>
            </a:avLst>
          </a:prstGeom>
          <a:solidFill>
            <a:srgbClr val="FFFF00">
              <a:alpha val="50195"/>
            </a:srgbClr>
          </a:solidFill>
          <a:ln w="9525">
            <a:noFill/>
            <a:miter lim="800000"/>
            <a:headEnd/>
            <a:tailEnd/>
          </a:ln>
        </p:spPr>
        <p:txBody>
          <a:bodyPr rot="10800000" wrap="none" anchor="ctr"/>
          <a:lstStyle/>
          <a:p>
            <a:endParaRPr lang="en-US" sz="4000" i="0">
              <a:solidFill>
                <a:schemeClr val="bg1"/>
              </a:solidFill>
            </a:endParaRPr>
          </a:p>
        </p:txBody>
      </p:sp>
      <p:sp>
        <p:nvSpPr>
          <p:cNvPr id="64525" name="Text Box 13"/>
          <p:cNvSpPr txBox="1">
            <a:spLocks noChangeArrowheads="1"/>
          </p:cNvSpPr>
          <p:nvPr/>
        </p:nvSpPr>
        <p:spPr bwMode="auto">
          <a:xfrm>
            <a:off x="7086600" y="6124575"/>
            <a:ext cx="3887788" cy="641350"/>
          </a:xfrm>
          <a:prstGeom prst="rect">
            <a:avLst/>
          </a:prstGeom>
          <a:noFill/>
          <a:ln w="9525">
            <a:noFill/>
            <a:miter lim="800000"/>
            <a:headEnd/>
            <a:tailEnd/>
          </a:ln>
        </p:spPr>
        <p:txBody>
          <a:bodyPr wrap="square">
            <a:spAutoFit/>
          </a:bodyPr>
          <a:lstStyle/>
          <a:p>
            <a:r>
              <a:rPr lang="en-US" sz="3600" b="1" i="0" dirty="0"/>
              <a:t>Potential Injury</a:t>
            </a:r>
          </a:p>
        </p:txBody>
      </p:sp>
      <p:sp>
        <p:nvSpPr>
          <p:cNvPr id="64526" name="Text Box 14"/>
          <p:cNvSpPr txBox="1">
            <a:spLocks noChangeArrowheads="1"/>
          </p:cNvSpPr>
          <p:nvPr/>
        </p:nvSpPr>
        <p:spPr bwMode="auto">
          <a:xfrm>
            <a:off x="5367339" y="3773488"/>
            <a:ext cx="1514475" cy="412750"/>
          </a:xfrm>
          <a:prstGeom prst="rect">
            <a:avLst/>
          </a:prstGeom>
          <a:noFill/>
          <a:ln w="9525">
            <a:noFill/>
            <a:miter lim="800000"/>
            <a:headEnd/>
            <a:tailEnd/>
          </a:ln>
        </p:spPr>
        <p:txBody>
          <a:bodyPr wrap="square">
            <a:spAutoFit/>
          </a:bodyPr>
          <a:lstStyle/>
          <a:p>
            <a:r>
              <a:rPr lang="en-US" sz="2100" i="0"/>
              <a:t>Hypoxemia</a:t>
            </a:r>
          </a:p>
        </p:txBody>
      </p:sp>
      <p:sp>
        <p:nvSpPr>
          <p:cNvPr id="64527" name="Text Box 15"/>
          <p:cNvSpPr txBox="1">
            <a:spLocks noChangeArrowheads="1"/>
          </p:cNvSpPr>
          <p:nvPr/>
        </p:nvSpPr>
        <p:spPr bwMode="auto">
          <a:xfrm>
            <a:off x="5830889" y="4237038"/>
            <a:ext cx="1144587" cy="412750"/>
          </a:xfrm>
          <a:prstGeom prst="rect">
            <a:avLst/>
          </a:prstGeom>
          <a:noFill/>
          <a:ln w="9525">
            <a:noFill/>
            <a:miter lim="800000"/>
            <a:headEnd/>
            <a:tailEnd/>
          </a:ln>
        </p:spPr>
        <p:txBody>
          <a:bodyPr wrap="square">
            <a:spAutoFit/>
          </a:bodyPr>
          <a:lstStyle/>
          <a:p>
            <a:r>
              <a:rPr lang="en-US" sz="2100" i="0"/>
              <a:t>Hypoxia</a:t>
            </a:r>
          </a:p>
        </p:txBody>
      </p:sp>
      <p:sp>
        <p:nvSpPr>
          <p:cNvPr id="64528" name="Text Box 16"/>
          <p:cNvSpPr txBox="1">
            <a:spLocks noChangeArrowheads="1"/>
          </p:cNvSpPr>
          <p:nvPr/>
        </p:nvSpPr>
        <p:spPr bwMode="auto">
          <a:xfrm>
            <a:off x="6323014" y="4702175"/>
            <a:ext cx="2357437" cy="412750"/>
          </a:xfrm>
          <a:prstGeom prst="rect">
            <a:avLst/>
          </a:prstGeom>
          <a:noFill/>
          <a:ln w="9525">
            <a:noFill/>
            <a:miter lim="800000"/>
            <a:headEnd/>
            <a:tailEnd/>
          </a:ln>
        </p:spPr>
        <p:txBody>
          <a:bodyPr wrap="square">
            <a:spAutoFit/>
          </a:bodyPr>
          <a:lstStyle/>
          <a:p>
            <a:r>
              <a:rPr lang="en-US" sz="2100" i="0"/>
              <a:t>Metabolic acidosis</a:t>
            </a:r>
          </a:p>
        </p:txBody>
      </p:sp>
      <p:sp>
        <p:nvSpPr>
          <p:cNvPr id="64529" name="Text Box 17"/>
          <p:cNvSpPr txBox="1">
            <a:spLocks noChangeArrowheads="1"/>
          </p:cNvSpPr>
          <p:nvPr/>
        </p:nvSpPr>
        <p:spPr bwMode="auto">
          <a:xfrm>
            <a:off x="6821489" y="5165725"/>
            <a:ext cx="2460625" cy="412750"/>
          </a:xfrm>
          <a:prstGeom prst="rect">
            <a:avLst/>
          </a:prstGeom>
          <a:noFill/>
          <a:ln w="9525">
            <a:noFill/>
            <a:miter lim="800000"/>
            <a:headEnd/>
            <a:tailEnd/>
          </a:ln>
        </p:spPr>
        <p:txBody>
          <a:bodyPr wrap="square">
            <a:spAutoFit/>
          </a:bodyPr>
          <a:lstStyle/>
          <a:p>
            <a:r>
              <a:rPr lang="en-US" sz="2100" i="0" dirty="0"/>
              <a:t>Metabolic acidemia</a:t>
            </a:r>
          </a:p>
        </p:txBody>
      </p:sp>
      <p:sp>
        <p:nvSpPr>
          <p:cNvPr id="64530" name="Text Box 18"/>
          <p:cNvSpPr txBox="1">
            <a:spLocks noChangeArrowheads="1"/>
          </p:cNvSpPr>
          <p:nvPr/>
        </p:nvSpPr>
        <p:spPr bwMode="auto">
          <a:xfrm>
            <a:off x="3895725" y="5092701"/>
            <a:ext cx="2541588" cy="519113"/>
          </a:xfrm>
          <a:prstGeom prst="rect">
            <a:avLst/>
          </a:prstGeom>
          <a:noFill/>
          <a:ln w="9525">
            <a:noFill/>
            <a:miter lim="800000"/>
            <a:headEnd/>
            <a:tailEnd/>
          </a:ln>
        </p:spPr>
        <p:txBody>
          <a:bodyPr wrap="square">
            <a:spAutoFit/>
          </a:bodyPr>
          <a:lstStyle/>
          <a:p>
            <a:r>
              <a:rPr lang="en-US" sz="2800" i="0"/>
              <a:t>Fetal response</a:t>
            </a:r>
          </a:p>
        </p:txBody>
      </p:sp>
      <p:sp>
        <p:nvSpPr>
          <p:cNvPr id="64531" name="Text Box 4"/>
          <p:cNvSpPr txBox="1">
            <a:spLocks noChangeArrowheads="1"/>
          </p:cNvSpPr>
          <p:nvPr/>
        </p:nvSpPr>
        <p:spPr bwMode="auto">
          <a:xfrm>
            <a:off x="6168991" y="284164"/>
            <a:ext cx="4421223" cy="3800073"/>
          </a:xfrm>
          <a:prstGeom prst="rect">
            <a:avLst/>
          </a:prstGeom>
          <a:noFill/>
          <a:ln w="9525">
            <a:noFill/>
            <a:miter lim="800000"/>
            <a:headEnd/>
            <a:tailEnd/>
          </a:ln>
        </p:spPr>
        <p:txBody>
          <a:bodyPr wrap="square" lIns="105723" tIns="52861" rIns="105723" bIns="52861">
            <a:spAutoFit/>
          </a:bodyPr>
          <a:lstStyle/>
          <a:p>
            <a:pPr defTabSz="1057275"/>
            <a:r>
              <a:rPr lang="en-US" sz="2000" b="1" i="0" dirty="0">
                <a:solidFill>
                  <a:srgbClr val="0070C0"/>
                </a:solidFill>
              </a:rPr>
              <a:t>All clinically significant FHR decelerations (late, variable, prolonged) reflect interruption of the pathway of oxygen transfer from the environment to the fetus</a:t>
            </a:r>
          </a:p>
          <a:p>
            <a:pPr defTabSz="1057275"/>
            <a:endParaRPr lang="en-US" sz="2000" b="1" i="0" dirty="0">
              <a:solidFill>
                <a:srgbClr val="0070C0"/>
              </a:solidFill>
            </a:endParaRPr>
          </a:p>
          <a:p>
            <a:pPr defTabSz="1057275"/>
            <a:r>
              <a:rPr lang="en-US" sz="2000" b="1" i="0" dirty="0">
                <a:solidFill>
                  <a:srgbClr val="0070C0"/>
                </a:solidFill>
              </a:rPr>
              <a:t>Sustained or recurrent interruption of oxygen transfer eventually can lead to injury</a:t>
            </a:r>
          </a:p>
          <a:p>
            <a:pPr defTabSz="1057275"/>
            <a:endParaRPr lang="en-US" sz="2000" b="1" i="0" dirty="0">
              <a:solidFill>
                <a:srgbClr val="0070C0"/>
              </a:solidFill>
            </a:endParaRPr>
          </a:p>
          <a:p>
            <a:pPr defTabSz="1057275"/>
            <a:endParaRPr lang="en-US" sz="2000" b="1" i="0" dirty="0">
              <a:solidFill>
                <a:srgbClr val="0070C0"/>
              </a:solidFill>
            </a:endParaRPr>
          </a:p>
          <a:p>
            <a:pPr defTabSz="1057275"/>
            <a:endParaRPr lang="en-US" sz="2000" i="0" dirty="0"/>
          </a:p>
        </p:txBody>
      </p:sp>
      <p:sp>
        <p:nvSpPr>
          <p:cNvPr id="64532" name="Oval 20"/>
          <p:cNvSpPr>
            <a:spLocks noChangeArrowheads="1"/>
          </p:cNvSpPr>
          <p:nvPr/>
        </p:nvSpPr>
        <p:spPr bwMode="auto">
          <a:xfrm>
            <a:off x="4648201" y="127001"/>
            <a:ext cx="533399" cy="650875"/>
          </a:xfrm>
          <a:prstGeom prst="ellipse">
            <a:avLst/>
          </a:prstGeom>
          <a:gradFill rotWithShape="1">
            <a:gsLst>
              <a:gs pos="0">
                <a:srgbClr val="000066"/>
              </a:gs>
              <a:gs pos="100000">
                <a:schemeClr val="tx2"/>
              </a:gs>
            </a:gsLst>
            <a:path path="shape">
              <a:fillToRect l="50000" t="50000" r="50000" b="50000"/>
            </a:path>
          </a:gradFill>
          <a:ln w="9525" algn="ctr">
            <a:solidFill>
              <a:schemeClr val="tx1"/>
            </a:solidFill>
            <a:round/>
            <a:headEnd/>
            <a:tailEnd/>
          </a:ln>
        </p:spPr>
        <p:txBody>
          <a:bodyPr wrap="none" anchor="ctr"/>
          <a:lstStyle/>
          <a:p>
            <a:pPr algn="ctr"/>
            <a:r>
              <a:rPr lang="en-US" sz="2600" b="1" i="0">
                <a:solidFill>
                  <a:schemeClr val="bg1"/>
                </a:solidFill>
              </a:rPr>
              <a:t>1</a:t>
            </a:r>
          </a:p>
        </p:txBody>
      </p:sp>
      <p:sp>
        <p:nvSpPr>
          <p:cNvPr id="64533" name="AutoShape 21"/>
          <p:cNvSpPr>
            <a:spLocks/>
          </p:cNvSpPr>
          <p:nvPr/>
        </p:nvSpPr>
        <p:spPr bwMode="auto">
          <a:xfrm rot="-2770694">
            <a:off x="4039395" y="91282"/>
            <a:ext cx="804862" cy="2651125"/>
          </a:xfrm>
          <a:prstGeom prst="rightBrace">
            <a:avLst>
              <a:gd name="adj1" fmla="val 77132"/>
              <a:gd name="adj2" fmla="val 53167"/>
            </a:avLst>
          </a:prstGeom>
          <a:noFill/>
          <a:ln w="28575">
            <a:solidFill>
              <a:schemeClr val="tx1"/>
            </a:solidFill>
            <a:round/>
            <a:headEnd/>
            <a:tailEnd/>
          </a:ln>
        </p:spPr>
        <p:txBody>
          <a:bodyPr wrap="none" anchor="ctr"/>
          <a:lstStyle/>
          <a:p>
            <a:endParaRPr lang="en-US" sz="1800"/>
          </a:p>
        </p:txBody>
      </p:sp>
    </p:spTree>
    <p:custDataLst>
      <p:tags r:id="rId1"/>
    </p:custDataLst>
    <p:extLst>
      <p:ext uri="{BB962C8B-B14F-4D97-AF65-F5344CB8AC3E}">
        <p14:creationId xmlns:p14="http://schemas.microsoft.com/office/powerpoint/2010/main" val="54977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pPr eaLnBrk="1" hangingPunct="1"/>
            <a:endParaRPr lang="en-US" sz="4000" dirty="0"/>
          </a:p>
        </p:txBody>
      </p:sp>
      <p:sp>
        <p:nvSpPr>
          <p:cNvPr id="63491" name="Rectangle 3"/>
          <p:cNvSpPr>
            <a:spLocks noGrp="1" noChangeArrowheads="1"/>
          </p:cNvSpPr>
          <p:nvPr>
            <p:ph idx="1"/>
          </p:nvPr>
        </p:nvSpPr>
        <p:spPr/>
        <p:txBody>
          <a:bodyPr/>
          <a:lstStyle/>
          <a:p>
            <a:pPr eaLnBrk="1" hangingPunct="1"/>
            <a:endParaRPr lang="en-US" sz="2400" dirty="0"/>
          </a:p>
          <a:p>
            <a:pPr eaLnBrk="1" hangingPunct="1"/>
            <a:endParaRPr lang="en-US" sz="2400" dirty="0"/>
          </a:p>
          <a:p>
            <a:pPr eaLnBrk="1" hangingPunct="1"/>
            <a:endParaRPr lang="en-US" sz="2400" dirty="0"/>
          </a:p>
        </p:txBody>
      </p:sp>
      <p:pic>
        <p:nvPicPr>
          <p:cNvPr id="3" name="Picture 2">
            <a:extLst>
              <a:ext uri="{FF2B5EF4-FFF2-40B4-BE49-F238E27FC236}">
                <a16:creationId xmlns:a16="http://schemas.microsoft.com/office/drawing/2014/main" id="{A4B5DBB1-DA16-3FD6-8AC5-5A131FD18BC6}"/>
              </a:ext>
            </a:extLst>
          </p:cNvPr>
          <p:cNvPicPr>
            <a:picLocks noChangeAspect="1"/>
          </p:cNvPicPr>
          <p:nvPr/>
        </p:nvPicPr>
        <p:blipFill>
          <a:blip r:embed="rId2"/>
          <a:stretch>
            <a:fillRect/>
          </a:stretch>
        </p:blipFill>
        <p:spPr>
          <a:xfrm>
            <a:off x="503434" y="462337"/>
            <a:ext cx="7866959" cy="1910994"/>
          </a:xfrm>
          <a:prstGeom prst="rect">
            <a:avLst/>
          </a:prstGeom>
        </p:spPr>
      </p:pic>
      <p:pic>
        <p:nvPicPr>
          <p:cNvPr id="5" name="Picture 4">
            <a:extLst>
              <a:ext uri="{FF2B5EF4-FFF2-40B4-BE49-F238E27FC236}">
                <a16:creationId xmlns:a16="http://schemas.microsoft.com/office/drawing/2014/main" id="{4D265976-C9AE-571D-95EC-4431AB627E4E}"/>
              </a:ext>
            </a:extLst>
          </p:cNvPr>
          <p:cNvPicPr>
            <a:picLocks noChangeAspect="1"/>
          </p:cNvPicPr>
          <p:nvPr/>
        </p:nvPicPr>
        <p:blipFill>
          <a:blip r:embed="rId3"/>
          <a:stretch>
            <a:fillRect/>
          </a:stretch>
        </p:blipFill>
        <p:spPr>
          <a:xfrm>
            <a:off x="402230" y="629284"/>
            <a:ext cx="7955970" cy="3488094"/>
          </a:xfrm>
          <a:prstGeom prst="rect">
            <a:avLst/>
          </a:prstGeom>
        </p:spPr>
      </p:pic>
      <p:pic>
        <p:nvPicPr>
          <p:cNvPr id="6" name="Picture 5">
            <a:extLst>
              <a:ext uri="{FF2B5EF4-FFF2-40B4-BE49-F238E27FC236}">
                <a16:creationId xmlns:a16="http://schemas.microsoft.com/office/drawing/2014/main" id="{DD791D75-F650-D759-03ED-433D5C4AFEED}"/>
              </a:ext>
            </a:extLst>
          </p:cNvPr>
          <p:cNvPicPr>
            <a:picLocks noChangeAspect="1"/>
          </p:cNvPicPr>
          <p:nvPr/>
        </p:nvPicPr>
        <p:blipFill>
          <a:blip r:embed="rId4"/>
          <a:stretch>
            <a:fillRect/>
          </a:stretch>
        </p:blipFill>
        <p:spPr>
          <a:xfrm>
            <a:off x="402230" y="2101244"/>
            <a:ext cx="7980356" cy="4531381"/>
          </a:xfrm>
          <a:prstGeom prst="rect">
            <a:avLst/>
          </a:prstGeom>
        </p:spPr>
      </p:pic>
    </p:spTree>
    <p:extLst>
      <p:ext uri="{BB962C8B-B14F-4D97-AF65-F5344CB8AC3E}">
        <p14:creationId xmlns:p14="http://schemas.microsoft.com/office/powerpoint/2010/main" val="1592206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2020889" y="708025"/>
            <a:ext cx="1589087" cy="2355850"/>
            <a:chOff x="317" y="494"/>
            <a:chExt cx="1151" cy="1483"/>
          </a:xfrm>
        </p:grpSpPr>
        <p:sp>
          <p:nvSpPr>
            <p:cNvPr id="70678" name="Text Box 3"/>
            <p:cNvSpPr txBox="1">
              <a:spLocks noChangeArrowheads="1"/>
            </p:cNvSpPr>
            <p:nvPr/>
          </p:nvSpPr>
          <p:spPr bwMode="auto">
            <a:xfrm>
              <a:off x="590" y="741"/>
              <a:ext cx="604" cy="260"/>
            </a:xfrm>
            <a:prstGeom prst="rect">
              <a:avLst/>
            </a:prstGeom>
            <a:noFill/>
            <a:ln w="9525">
              <a:noFill/>
              <a:miter lim="800000"/>
              <a:headEnd/>
              <a:tailEnd/>
            </a:ln>
          </p:spPr>
          <p:txBody>
            <a:bodyPr wrap="none">
              <a:spAutoFit/>
            </a:bodyPr>
            <a:lstStyle/>
            <a:p>
              <a:pPr algn="ctr"/>
              <a:r>
                <a:rPr lang="en-US" sz="2100" i="0"/>
                <a:t>Heart</a:t>
              </a:r>
            </a:p>
          </p:txBody>
        </p:sp>
        <p:sp>
          <p:nvSpPr>
            <p:cNvPr id="70679" name="Text Box 4"/>
            <p:cNvSpPr txBox="1">
              <a:spLocks noChangeArrowheads="1"/>
            </p:cNvSpPr>
            <p:nvPr/>
          </p:nvSpPr>
          <p:spPr bwMode="auto">
            <a:xfrm>
              <a:off x="556" y="494"/>
              <a:ext cx="672" cy="260"/>
            </a:xfrm>
            <a:prstGeom prst="rect">
              <a:avLst/>
            </a:prstGeom>
            <a:noFill/>
            <a:ln w="9525">
              <a:noFill/>
              <a:miter lim="800000"/>
              <a:headEnd/>
              <a:tailEnd/>
            </a:ln>
          </p:spPr>
          <p:txBody>
            <a:bodyPr>
              <a:spAutoFit/>
            </a:bodyPr>
            <a:lstStyle/>
            <a:p>
              <a:pPr algn="ctr"/>
              <a:r>
                <a:rPr lang="en-US" sz="2100" i="0"/>
                <a:t>Lungs</a:t>
              </a:r>
            </a:p>
          </p:txBody>
        </p:sp>
        <p:sp>
          <p:nvSpPr>
            <p:cNvPr id="70680" name="Text Box 5"/>
            <p:cNvSpPr txBox="1">
              <a:spLocks noChangeArrowheads="1"/>
            </p:cNvSpPr>
            <p:nvPr/>
          </p:nvSpPr>
          <p:spPr bwMode="auto">
            <a:xfrm>
              <a:off x="542" y="1229"/>
              <a:ext cx="702" cy="259"/>
            </a:xfrm>
            <a:prstGeom prst="rect">
              <a:avLst/>
            </a:prstGeom>
            <a:noFill/>
            <a:ln w="9525">
              <a:noFill/>
              <a:miter lim="800000"/>
              <a:headEnd/>
              <a:tailEnd/>
            </a:ln>
          </p:spPr>
          <p:txBody>
            <a:bodyPr wrap="none">
              <a:spAutoFit/>
            </a:bodyPr>
            <a:lstStyle/>
            <a:p>
              <a:pPr algn="ctr"/>
              <a:r>
                <a:rPr lang="en-US" sz="2100" i="0"/>
                <a:t>Uterus</a:t>
              </a:r>
            </a:p>
          </p:txBody>
        </p:sp>
        <p:sp>
          <p:nvSpPr>
            <p:cNvPr id="70681" name="Text Box 6"/>
            <p:cNvSpPr txBox="1">
              <a:spLocks noChangeArrowheads="1"/>
            </p:cNvSpPr>
            <p:nvPr/>
          </p:nvSpPr>
          <p:spPr bwMode="auto">
            <a:xfrm>
              <a:off x="317" y="985"/>
              <a:ext cx="1151" cy="259"/>
            </a:xfrm>
            <a:prstGeom prst="rect">
              <a:avLst/>
            </a:prstGeom>
            <a:noFill/>
            <a:ln w="9525">
              <a:noFill/>
              <a:miter lim="800000"/>
              <a:headEnd/>
              <a:tailEnd/>
            </a:ln>
          </p:spPr>
          <p:txBody>
            <a:bodyPr wrap="none">
              <a:spAutoFit/>
            </a:bodyPr>
            <a:lstStyle/>
            <a:p>
              <a:pPr algn="ctr"/>
              <a:r>
                <a:rPr lang="en-US" sz="2100" i="0"/>
                <a:t>Vasculature</a:t>
              </a:r>
            </a:p>
          </p:txBody>
        </p:sp>
        <p:sp>
          <p:nvSpPr>
            <p:cNvPr id="70682" name="Text Box 7"/>
            <p:cNvSpPr txBox="1">
              <a:spLocks noChangeArrowheads="1"/>
            </p:cNvSpPr>
            <p:nvPr/>
          </p:nvSpPr>
          <p:spPr bwMode="auto">
            <a:xfrm>
              <a:off x="451" y="1473"/>
              <a:ext cx="882" cy="260"/>
            </a:xfrm>
            <a:prstGeom prst="rect">
              <a:avLst/>
            </a:prstGeom>
            <a:noFill/>
            <a:ln w="9525">
              <a:noFill/>
              <a:miter lim="800000"/>
              <a:headEnd/>
              <a:tailEnd/>
            </a:ln>
          </p:spPr>
          <p:txBody>
            <a:bodyPr wrap="none">
              <a:spAutoFit/>
            </a:bodyPr>
            <a:lstStyle/>
            <a:p>
              <a:pPr algn="ctr"/>
              <a:r>
                <a:rPr lang="en-US" sz="2100" i="0"/>
                <a:t>Placenta</a:t>
              </a:r>
            </a:p>
          </p:txBody>
        </p:sp>
        <p:sp>
          <p:nvSpPr>
            <p:cNvPr id="70683" name="Text Box 8"/>
            <p:cNvSpPr txBox="1">
              <a:spLocks noChangeArrowheads="1"/>
            </p:cNvSpPr>
            <p:nvPr/>
          </p:nvSpPr>
          <p:spPr bwMode="auto">
            <a:xfrm>
              <a:off x="617" y="1717"/>
              <a:ext cx="551" cy="260"/>
            </a:xfrm>
            <a:prstGeom prst="rect">
              <a:avLst/>
            </a:prstGeom>
            <a:noFill/>
            <a:ln w="9525">
              <a:noFill/>
              <a:miter lim="800000"/>
              <a:headEnd/>
              <a:tailEnd/>
            </a:ln>
          </p:spPr>
          <p:txBody>
            <a:bodyPr wrap="none">
              <a:spAutoFit/>
            </a:bodyPr>
            <a:lstStyle/>
            <a:p>
              <a:pPr algn="ctr"/>
              <a:r>
                <a:rPr lang="en-US" sz="2100" i="0"/>
                <a:t>Cord</a:t>
              </a:r>
            </a:p>
          </p:txBody>
        </p:sp>
      </p:grpSp>
      <p:grpSp>
        <p:nvGrpSpPr>
          <p:cNvPr id="70659" name="Group 9"/>
          <p:cNvGrpSpPr>
            <a:grpSpLocks/>
          </p:cNvGrpSpPr>
          <p:nvPr/>
        </p:nvGrpSpPr>
        <p:grpSpPr bwMode="auto">
          <a:xfrm>
            <a:off x="1636714" y="203200"/>
            <a:ext cx="2359025" cy="3544888"/>
            <a:chOff x="37" y="176"/>
            <a:chExt cx="1710" cy="2233"/>
          </a:xfrm>
        </p:grpSpPr>
        <p:sp>
          <p:nvSpPr>
            <p:cNvPr id="70675" name="AutoShape 3"/>
            <p:cNvSpPr>
              <a:spLocks noChangeArrowheads="1"/>
            </p:cNvSpPr>
            <p:nvPr/>
          </p:nvSpPr>
          <p:spPr bwMode="auto">
            <a:xfrm>
              <a:off x="707" y="528"/>
              <a:ext cx="369" cy="1576"/>
            </a:xfrm>
            <a:prstGeom prst="downArrow">
              <a:avLst>
                <a:gd name="adj1" fmla="val 45454"/>
                <a:gd name="adj2" fmla="val 27465"/>
              </a:avLst>
            </a:prstGeom>
            <a:solidFill>
              <a:srgbClr val="008000">
                <a:alpha val="34901"/>
              </a:srgbClr>
            </a:solidFill>
            <a:ln w="9525">
              <a:noFill/>
              <a:miter lim="800000"/>
              <a:headEnd/>
              <a:tailEnd/>
            </a:ln>
          </p:spPr>
          <p:txBody>
            <a:bodyPr vert="eaVert" wrap="none" anchor="ctr"/>
            <a:lstStyle/>
            <a:p>
              <a:endParaRPr lang="en-US" sz="4000" i="0">
                <a:solidFill>
                  <a:schemeClr val="bg1"/>
                </a:solidFill>
              </a:endParaRPr>
            </a:p>
          </p:txBody>
        </p:sp>
        <p:sp>
          <p:nvSpPr>
            <p:cNvPr id="70676" name="Text Box 11"/>
            <p:cNvSpPr txBox="1">
              <a:spLocks noChangeArrowheads="1"/>
            </p:cNvSpPr>
            <p:nvPr/>
          </p:nvSpPr>
          <p:spPr bwMode="auto">
            <a:xfrm>
              <a:off x="37" y="176"/>
              <a:ext cx="1710" cy="327"/>
            </a:xfrm>
            <a:prstGeom prst="rect">
              <a:avLst/>
            </a:prstGeom>
            <a:noFill/>
            <a:ln w="9525">
              <a:noFill/>
              <a:miter lim="800000"/>
              <a:headEnd/>
              <a:tailEnd/>
            </a:ln>
          </p:spPr>
          <p:txBody>
            <a:bodyPr wrap="none">
              <a:spAutoFit/>
            </a:bodyPr>
            <a:lstStyle/>
            <a:p>
              <a:pPr algn="ctr"/>
              <a:r>
                <a:rPr lang="en-US" sz="2800" b="1" i="0"/>
                <a:t>Environment</a:t>
              </a:r>
            </a:p>
          </p:txBody>
        </p:sp>
        <p:sp>
          <p:nvSpPr>
            <p:cNvPr id="70677" name="Text Box 12"/>
            <p:cNvSpPr txBox="1">
              <a:spLocks noChangeArrowheads="1"/>
            </p:cNvSpPr>
            <p:nvPr/>
          </p:nvSpPr>
          <p:spPr bwMode="auto">
            <a:xfrm>
              <a:off x="480" y="2082"/>
              <a:ext cx="823" cy="327"/>
            </a:xfrm>
            <a:prstGeom prst="rect">
              <a:avLst/>
            </a:prstGeom>
            <a:noFill/>
            <a:ln w="9525">
              <a:noFill/>
              <a:miter lim="800000"/>
              <a:headEnd/>
              <a:tailEnd/>
            </a:ln>
          </p:spPr>
          <p:txBody>
            <a:bodyPr wrap="none">
              <a:spAutoFit/>
            </a:bodyPr>
            <a:lstStyle/>
            <a:p>
              <a:pPr algn="ctr"/>
              <a:r>
                <a:rPr lang="en-US" sz="2800" b="1" i="0"/>
                <a:t>Fetus</a:t>
              </a:r>
            </a:p>
          </p:txBody>
        </p:sp>
      </p:grpSp>
      <p:grpSp>
        <p:nvGrpSpPr>
          <p:cNvPr id="70660" name="Group 13"/>
          <p:cNvGrpSpPr>
            <a:grpSpLocks/>
          </p:cNvGrpSpPr>
          <p:nvPr/>
        </p:nvGrpSpPr>
        <p:grpSpPr bwMode="auto">
          <a:xfrm>
            <a:off x="1524001" y="3886201"/>
            <a:ext cx="3097213" cy="1590675"/>
            <a:chOff x="-158" y="2463"/>
            <a:chExt cx="2243" cy="1001"/>
          </a:xfrm>
        </p:grpSpPr>
        <p:sp>
          <p:nvSpPr>
            <p:cNvPr id="70671" name="Text Box 14"/>
            <p:cNvSpPr txBox="1">
              <a:spLocks noChangeArrowheads="1"/>
            </p:cNvSpPr>
            <p:nvPr/>
          </p:nvSpPr>
          <p:spPr bwMode="auto">
            <a:xfrm>
              <a:off x="318" y="2708"/>
              <a:ext cx="1288" cy="260"/>
            </a:xfrm>
            <a:prstGeom prst="rect">
              <a:avLst/>
            </a:prstGeom>
            <a:noFill/>
            <a:ln w="9525">
              <a:noFill/>
              <a:miter lim="800000"/>
              <a:headEnd/>
              <a:tailEnd/>
            </a:ln>
          </p:spPr>
          <p:txBody>
            <a:bodyPr>
              <a:spAutoFit/>
            </a:bodyPr>
            <a:lstStyle/>
            <a:p>
              <a:pPr algn="ctr"/>
              <a:r>
                <a:rPr lang="en-US" sz="2100" i="0"/>
                <a:t>Hypoxia</a:t>
              </a:r>
            </a:p>
          </p:txBody>
        </p:sp>
        <p:sp>
          <p:nvSpPr>
            <p:cNvPr id="70672" name="Text Box 15"/>
            <p:cNvSpPr txBox="1">
              <a:spLocks noChangeArrowheads="1"/>
            </p:cNvSpPr>
            <p:nvPr/>
          </p:nvSpPr>
          <p:spPr bwMode="auto">
            <a:xfrm>
              <a:off x="294" y="2463"/>
              <a:ext cx="1336" cy="260"/>
            </a:xfrm>
            <a:prstGeom prst="rect">
              <a:avLst/>
            </a:prstGeom>
            <a:noFill/>
            <a:ln w="9525">
              <a:noFill/>
              <a:miter lim="800000"/>
              <a:headEnd/>
              <a:tailEnd/>
            </a:ln>
          </p:spPr>
          <p:txBody>
            <a:bodyPr>
              <a:spAutoFit/>
            </a:bodyPr>
            <a:lstStyle/>
            <a:p>
              <a:pPr algn="ctr"/>
              <a:r>
                <a:rPr lang="en-US" sz="2100" i="0"/>
                <a:t>Hypoxemia</a:t>
              </a:r>
            </a:p>
          </p:txBody>
        </p:sp>
        <p:sp>
          <p:nvSpPr>
            <p:cNvPr id="42000" name="Text Box 16"/>
            <p:cNvSpPr txBox="1">
              <a:spLocks noChangeArrowheads="1"/>
            </p:cNvSpPr>
            <p:nvPr/>
          </p:nvSpPr>
          <p:spPr bwMode="auto">
            <a:xfrm>
              <a:off x="-158" y="3166"/>
              <a:ext cx="2243" cy="298"/>
            </a:xfrm>
            <a:prstGeom prst="rect">
              <a:avLst/>
            </a:prstGeom>
            <a:noFill/>
            <a:ln w="9525">
              <a:noFill/>
              <a:miter lim="800000"/>
              <a:headEnd/>
              <a:tailEnd/>
            </a:ln>
            <a:effectLst/>
          </p:spPr>
          <p:txBody>
            <a:bodyPr wrap="none">
              <a:spAutoFit/>
            </a:bodyPr>
            <a:lstStyle/>
            <a:p>
              <a:pPr algn="ctr">
                <a:defRPr/>
              </a:pPr>
              <a:r>
                <a:rPr lang="en-US" sz="2500" b="1" i="0" dirty="0">
                  <a:solidFill>
                    <a:srgbClr val="CC3300"/>
                  </a:solidFill>
                  <a:effectLst>
                    <a:outerShdw blurRad="38100" dist="38100" dir="2700000" algn="tl">
                      <a:srgbClr val="000000"/>
                    </a:outerShdw>
                  </a:effectLst>
                </a:rPr>
                <a:t>Metabolic acidemia</a:t>
              </a:r>
            </a:p>
          </p:txBody>
        </p:sp>
        <p:sp>
          <p:nvSpPr>
            <p:cNvPr id="70674" name="Text Box 17"/>
            <p:cNvSpPr txBox="1">
              <a:spLocks noChangeArrowheads="1"/>
            </p:cNvSpPr>
            <p:nvPr/>
          </p:nvSpPr>
          <p:spPr bwMode="auto">
            <a:xfrm>
              <a:off x="109" y="2954"/>
              <a:ext cx="1707" cy="259"/>
            </a:xfrm>
            <a:prstGeom prst="rect">
              <a:avLst/>
            </a:prstGeom>
            <a:noFill/>
            <a:ln w="9525">
              <a:noFill/>
              <a:miter lim="800000"/>
              <a:headEnd/>
              <a:tailEnd/>
            </a:ln>
          </p:spPr>
          <p:txBody>
            <a:bodyPr wrap="none">
              <a:spAutoFit/>
            </a:bodyPr>
            <a:lstStyle/>
            <a:p>
              <a:pPr algn="ctr"/>
              <a:r>
                <a:rPr lang="en-US" sz="2100" i="0"/>
                <a:t>Metabolic acidosis</a:t>
              </a:r>
            </a:p>
          </p:txBody>
        </p:sp>
      </p:grpSp>
      <p:grpSp>
        <p:nvGrpSpPr>
          <p:cNvPr id="70661" name="Group 18"/>
          <p:cNvGrpSpPr>
            <a:grpSpLocks/>
          </p:cNvGrpSpPr>
          <p:nvPr/>
        </p:nvGrpSpPr>
        <p:grpSpPr bwMode="auto">
          <a:xfrm>
            <a:off x="1689101" y="3735388"/>
            <a:ext cx="2252663" cy="2849562"/>
            <a:chOff x="147" y="2400"/>
            <a:chExt cx="1631" cy="1796"/>
          </a:xfrm>
        </p:grpSpPr>
        <p:sp>
          <p:nvSpPr>
            <p:cNvPr id="70669" name="AutoShape 3"/>
            <p:cNvSpPr>
              <a:spLocks noChangeArrowheads="1"/>
            </p:cNvSpPr>
            <p:nvPr/>
          </p:nvSpPr>
          <p:spPr bwMode="auto">
            <a:xfrm>
              <a:off x="778" y="2400"/>
              <a:ext cx="369" cy="1248"/>
            </a:xfrm>
            <a:prstGeom prst="downArrow">
              <a:avLst>
                <a:gd name="adj1" fmla="val 45454"/>
                <a:gd name="adj2" fmla="val 21749"/>
              </a:avLst>
            </a:prstGeom>
            <a:solidFill>
              <a:srgbClr val="008000">
                <a:alpha val="34901"/>
              </a:srgbClr>
            </a:solidFill>
            <a:ln w="9525">
              <a:noFill/>
              <a:miter lim="800000"/>
              <a:headEnd/>
              <a:tailEnd/>
            </a:ln>
          </p:spPr>
          <p:txBody>
            <a:bodyPr vert="eaVert" wrap="none" anchor="ctr"/>
            <a:lstStyle/>
            <a:p>
              <a:pPr algn="ctr"/>
              <a:endParaRPr lang="en-US" sz="4000" i="0">
                <a:solidFill>
                  <a:schemeClr val="bg1"/>
                </a:solidFill>
              </a:endParaRPr>
            </a:p>
          </p:txBody>
        </p:sp>
        <p:sp>
          <p:nvSpPr>
            <p:cNvPr id="70670" name="Text Box 20"/>
            <p:cNvSpPr txBox="1">
              <a:spLocks noChangeArrowheads="1"/>
            </p:cNvSpPr>
            <p:nvPr/>
          </p:nvSpPr>
          <p:spPr bwMode="auto">
            <a:xfrm>
              <a:off x="147" y="3600"/>
              <a:ext cx="1631" cy="596"/>
            </a:xfrm>
            <a:prstGeom prst="rect">
              <a:avLst/>
            </a:prstGeom>
            <a:noFill/>
            <a:ln w="9525">
              <a:noFill/>
              <a:miter lim="800000"/>
              <a:headEnd/>
              <a:tailEnd/>
            </a:ln>
          </p:spPr>
          <p:txBody>
            <a:bodyPr>
              <a:spAutoFit/>
            </a:bodyPr>
            <a:lstStyle/>
            <a:p>
              <a:pPr algn="ctr"/>
              <a:r>
                <a:rPr lang="en-US" sz="2800" b="1" i="0"/>
                <a:t>Potential injury</a:t>
              </a:r>
            </a:p>
          </p:txBody>
        </p:sp>
      </p:grpSp>
      <p:sp>
        <p:nvSpPr>
          <p:cNvPr id="42005" name="AutoShape 21"/>
          <p:cNvSpPr>
            <a:spLocks/>
          </p:cNvSpPr>
          <p:nvPr/>
        </p:nvSpPr>
        <p:spPr bwMode="auto">
          <a:xfrm flipH="1">
            <a:off x="3213101" y="687388"/>
            <a:ext cx="663575" cy="2286000"/>
          </a:xfrm>
          <a:prstGeom prst="leftBrace">
            <a:avLst>
              <a:gd name="adj1" fmla="val 28708"/>
              <a:gd name="adj2" fmla="val 49167"/>
            </a:avLst>
          </a:prstGeom>
          <a:noFill/>
          <a:ln w="28575">
            <a:solidFill>
              <a:schemeClr val="bg2"/>
            </a:solidFill>
            <a:round/>
            <a:headEnd/>
            <a:tailEnd/>
          </a:ln>
        </p:spPr>
        <p:txBody>
          <a:bodyPr wrap="none" anchor="ctr"/>
          <a:lstStyle/>
          <a:p>
            <a:endParaRPr lang="en-US" sz="1800"/>
          </a:p>
        </p:txBody>
      </p:sp>
      <p:sp>
        <p:nvSpPr>
          <p:cNvPr id="42006" name="Text Box 22"/>
          <p:cNvSpPr txBox="1">
            <a:spLocks noChangeArrowheads="1"/>
          </p:cNvSpPr>
          <p:nvPr/>
        </p:nvSpPr>
        <p:spPr bwMode="auto">
          <a:xfrm>
            <a:off x="4621213" y="1371600"/>
            <a:ext cx="5748337" cy="1282700"/>
          </a:xfrm>
          <a:prstGeom prst="rect">
            <a:avLst/>
          </a:prstGeom>
          <a:noFill/>
          <a:ln w="9525">
            <a:noFill/>
            <a:miter lim="800000"/>
            <a:headEnd/>
            <a:tailEnd/>
          </a:ln>
        </p:spPr>
        <p:txBody>
          <a:bodyPr wrap="square">
            <a:spAutoFit/>
          </a:bodyPr>
          <a:lstStyle/>
          <a:p>
            <a:pPr marL="609600" indent="-609600">
              <a:buClr>
                <a:srgbClr val="990000"/>
              </a:buClr>
              <a:buFontTx/>
              <a:buAutoNum type="arabicPeriod"/>
            </a:pPr>
            <a:r>
              <a:rPr lang="en-US" sz="2600" i="0" dirty="0"/>
              <a:t>Variable, late or prolonged decelerations signal interruption of oxygen transfer</a:t>
            </a:r>
          </a:p>
        </p:txBody>
      </p:sp>
      <p:sp>
        <p:nvSpPr>
          <p:cNvPr id="42007" name="Text Box 23"/>
          <p:cNvSpPr txBox="1">
            <a:spLocks noChangeArrowheads="1"/>
          </p:cNvSpPr>
          <p:nvPr/>
        </p:nvSpPr>
        <p:spPr bwMode="auto">
          <a:xfrm>
            <a:off x="4627717" y="5802314"/>
            <a:ext cx="5741834" cy="885825"/>
          </a:xfrm>
          <a:prstGeom prst="rect">
            <a:avLst/>
          </a:prstGeom>
          <a:noFill/>
          <a:ln w="9525">
            <a:noFill/>
            <a:miter lim="800000"/>
            <a:headEnd/>
            <a:tailEnd/>
          </a:ln>
        </p:spPr>
        <p:txBody>
          <a:bodyPr wrap="square">
            <a:spAutoFit/>
          </a:bodyPr>
          <a:lstStyle/>
          <a:p>
            <a:pPr marL="609600" indent="-609600">
              <a:buClr>
                <a:srgbClr val="990000"/>
              </a:buClr>
              <a:buFontTx/>
              <a:buAutoNum type="arabicPeriod" startAt="3"/>
            </a:pPr>
            <a:r>
              <a:rPr lang="en-US" sz="2600" i="0" dirty="0"/>
              <a:t>Injury requires significant metabolic acidemia</a:t>
            </a:r>
          </a:p>
        </p:txBody>
      </p:sp>
      <p:sp>
        <p:nvSpPr>
          <p:cNvPr id="42008" name="Text Box 24"/>
          <p:cNvSpPr txBox="1">
            <a:spLocks noChangeArrowheads="1"/>
          </p:cNvSpPr>
          <p:nvPr/>
        </p:nvSpPr>
        <p:spPr bwMode="auto">
          <a:xfrm>
            <a:off x="4627718" y="3733800"/>
            <a:ext cx="5433857" cy="1282700"/>
          </a:xfrm>
          <a:prstGeom prst="rect">
            <a:avLst/>
          </a:prstGeom>
          <a:noFill/>
          <a:ln w="9525">
            <a:noFill/>
            <a:miter lim="800000"/>
            <a:headEnd/>
            <a:tailEnd/>
          </a:ln>
        </p:spPr>
        <p:txBody>
          <a:bodyPr wrap="square">
            <a:spAutoFit/>
          </a:bodyPr>
          <a:lstStyle/>
          <a:p>
            <a:pPr marL="609600" indent="-609600">
              <a:buClr>
                <a:srgbClr val="990000"/>
              </a:buClr>
              <a:buFontTx/>
              <a:buAutoNum type="arabicPeriod" startAt="2"/>
            </a:pPr>
            <a:r>
              <a:rPr lang="en-US" sz="2600" i="0" dirty="0"/>
              <a:t>Moderate variability or accelerations reliably predict the absence of metabolic acidemia</a:t>
            </a:r>
          </a:p>
        </p:txBody>
      </p:sp>
      <p:sp>
        <p:nvSpPr>
          <p:cNvPr id="70666" name="Text Box 25"/>
          <p:cNvSpPr txBox="1">
            <a:spLocks noChangeArrowheads="1"/>
          </p:cNvSpPr>
          <p:nvPr/>
        </p:nvSpPr>
        <p:spPr bwMode="auto">
          <a:xfrm>
            <a:off x="3648075" y="196851"/>
            <a:ext cx="5264150" cy="885825"/>
          </a:xfrm>
          <a:prstGeom prst="rect">
            <a:avLst/>
          </a:prstGeom>
          <a:noFill/>
          <a:ln w="9525">
            <a:noFill/>
            <a:miter lim="800000"/>
            <a:headEnd/>
            <a:tailEnd/>
          </a:ln>
        </p:spPr>
        <p:txBody>
          <a:bodyPr wrap="square">
            <a:spAutoFit/>
          </a:bodyPr>
          <a:lstStyle/>
          <a:p>
            <a:pPr algn="ctr"/>
            <a:r>
              <a:rPr lang="en-US" sz="2600" i="0" dirty="0"/>
              <a:t>Intrapartum FHR Interpretation</a:t>
            </a:r>
          </a:p>
          <a:p>
            <a:pPr algn="ctr"/>
            <a:r>
              <a:rPr lang="en-US" sz="2600" i="0" dirty="0"/>
              <a:t>Three Central Concepts</a:t>
            </a:r>
          </a:p>
        </p:txBody>
      </p:sp>
      <p:sp>
        <p:nvSpPr>
          <p:cNvPr id="42010" name="Arc 26"/>
          <p:cNvSpPr>
            <a:spLocks/>
          </p:cNvSpPr>
          <p:nvPr/>
        </p:nvSpPr>
        <p:spPr bwMode="auto">
          <a:xfrm flipH="1">
            <a:off x="3898900" y="4419600"/>
            <a:ext cx="330200" cy="609600"/>
          </a:xfrm>
          <a:custGeom>
            <a:avLst/>
            <a:gdLst>
              <a:gd name="T0" fmla="*/ 0 w 21600"/>
              <a:gd name="T1" fmla="*/ 0 h 21600"/>
              <a:gd name="T2" fmla="*/ 5047780 w 21600"/>
              <a:gd name="T3" fmla="*/ 17204267 h 21600"/>
              <a:gd name="T4" fmla="*/ 0 w 21600"/>
              <a:gd name="T5" fmla="*/ 172042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bg2"/>
            </a:solidFill>
            <a:round/>
            <a:headEnd/>
            <a:tailEnd type="arrow" w="med" len="med"/>
          </a:ln>
        </p:spPr>
        <p:txBody>
          <a:bodyPr wrap="none" anchor="ctr"/>
          <a:lstStyle/>
          <a:p>
            <a:endParaRPr lang="en-US" sz="1800"/>
          </a:p>
        </p:txBody>
      </p:sp>
      <p:sp>
        <p:nvSpPr>
          <p:cNvPr id="42011" name="Arc 27"/>
          <p:cNvSpPr>
            <a:spLocks/>
          </p:cNvSpPr>
          <p:nvPr/>
        </p:nvSpPr>
        <p:spPr bwMode="auto">
          <a:xfrm rot="16200000" flipH="1">
            <a:off x="3821907" y="5487195"/>
            <a:ext cx="531813" cy="377825"/>
          </a:xfrm>
          <a:custGeom>
            <a:avLst/>
            <a:gdLst>
              <a:gd name="T0" fmla="*/ 0 w 21600"/>
              <a:gd name="T1" fmla="*/ 0 h 21600"/>
              <a:gd name="T2" fmla="*/ 13093755 w 21600"/>
              <a:gd name="T3" fmla="*/ 6608876 h 21600"/>
              <a:gd name="T4" fmla="*/ 0 w 21600"/>
              <a:gd name="T5" fmla="*/ 66088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bg2"/>
            </a:solidFill>
            <a:round/>
            <a:headEnd/>
            <a:tailEnd type="arrow" w="med" len="med"/>
          </a:ln>
        </p:spPr>
        <p:txBody>
          <a:bodyPr wrap="none" anchor="ctr"/>
          <a:lstStyle/>
          <a:p>
            <a:endParaRPr lang="en-US" sz="1800"/>
          </a:p>
        </p:txBody>
      </p:sp>
    </p:spTree>
    <p:custDataLst>
      <p:tags r:id="rId1"/>
    </p:custDataLst>
    <p:extLst>
      <p:ext uri="{BB962C8B-B14F-4D97-AF65-F5344CB8AC3E}">
        <p14:creationId xmlns:p14="http://schemas.microsoft.com/office/powerpoint/2010/main" val="252399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005"/>
                                        </p:tgtEl>
                                        <p:attrNameLst>
                                          <p:attrName>style.visibility</p:attrName>
                                        </p:attrNameLst>
                                      </p:cBhvr>
                                      <p:to>
                                        <p:strVal val="visible"/>
                                      </p:to>
                                    </p:set>
                                    <p:animEffect transition="in" filter="fade">
                                      <p:cBhvr>
                                        <p:cTn id="7" dur="500"/>
                                        <p:tgtEl>
                                          <p:spTgt spid="420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006"/>
                                        </p:tgtEl>
                                        <p:attrNameLst>
                                          <p:attrName>style.visibility</p:attrName>
                                        </p:attrNameLst>
                                      </p:cBhvr>
                                      <p:to>
                                        <p:strVal val="visible"/>
                                      </p:to>
                                    </p:set>
                                    <p:animEffect transition="in" filter="fade">
                                      <p:cBhvr>
                                        <p:cTn id="10" dur="500"/>
                                        <p:tgtEl>
                                          <p:spTgt spid="420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008"/>
                                        </p:tgtEl>
                                        <p:attrNameLst>
                                          <p:attrName>style.visibility</p:attrName>
                                        </p:attrNameLst>
                                      </p:cBhvr>
                                      <p:to>
                                        <p:strVal val="visible"/>
                                      </p:to>
                                    </p:set>
                                    <p:animEffect transition="in" filter="fade">
                                      <p:cBhvr>
                                        <p:cTn id="15" dur="500"/>
                                        <p:tgtEl>
                                          <p:spTgt spid="420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010"/>
                                        </p:tgtEl>
                                        <p:attrNameLst>
                                          <p:attrName>style.visibility</p:attrName>
                                        </p:attrNameLst>
                                      </p:cBhvr>
                                      <p:to>
                                        <p:strVal val="visible"/>
                                      </p:to>
                                    </p:set>
                                    <p:animEffect transition="in" filter="fade">
                                      <p:cBhvr>
                                        <p:cTn id="18" dur="500"/>
                                        <p:tgtEl>
                                          <p:spTgt spid="420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011"/>
                                        </p:tgtEl>
                                        <p:attrNameLst>
                                          <p:attrName>style.visibility</p:attrName>
                                        </p:attrNameLst>
                                      </p:cBhvr>
                                      <p:to>
                                        <p:strVal val="visible"/>
                                      </p:to>
                                    </p:set>
                                    <p:animEffect transition="in" filter="fade">
                                      <p:cBhvr>
                                        <p:cTn id="23" dur="500"/>
                                        <p:tgtEl>
                                          <p:spTgt spid="420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007"/>
                                        </p:tgtEl>
                                        <p:attrNameLst>
                                          <p:attrName>style.visibility</p:attrName>
                                        </p:attrNameLst>
                                      </p:cBhvr>
                                      <p:to>
                                        <p:strVal val="visible"/>
                                      </p:to>
                                    </p:set>
                                    <p:animEffect transition="in" filter="fade">
                                      <p:cBhvr>
                                        <p:cTn id="26" dur="500"/>
                                        <p:tgtEl>
                                          <p:spTgt spid="42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5" grpId="0" animBg="1"/>
      <p:bldP spid="42006" grpId="0"/>
      <p:bldP spid="42007" grpId="0"/>
      <p:bldP spid="42008" grpId="0"/>
      <p:bldP spid="42010" grpId="0" animBg="1"/>
      <p:bldP spid="420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SLIDEID" val="BFBF29DEED7E40D886CBFAF2CACF0BD5"/>
  <p:tag name="DEMOGRAPHIC" val="False"/>
  <p:tag name="TEAMASSIGN" val="False"/>
  <p:tag name="SPEEDSCORING" val="False"/>
  <p:tag name="CORRECTPOINTVALUE" val="100"/>
  <p:tag name="INCORRECTPOINTVALUE" val="0"/>
  <p:tag name="ZEROBASED" val="False"/>
  <p:tag name="DELIMITERS" val="3.1"/>
  <p:tag name="VALUEFORMAT" val="0%"/>
  <p:tag name="QUESTIONALIAS" val="FHR accelerations are highly predictive of the absence of metabolic acidemia at the time they are observed"/>
  <p:tag name="ANSWERSALIAS" val="Agree|smicln|Disagree"/>
  <p:tag name="SLIDEORDER" val="4"/>
  <p:tag name="VALUES" val="No Value|smicln|No Value"/>
  <p:tag name="TOTALRESPONSES" val="37"/>
  <p:tag name="RESPONSECOUNT" val="37"/>
  <p:tag name="SLICED" val="False"/>
  <p:tag name="RESPONSES" val="1;1;-;1;1;1;1;1;1;1;1;1;1;-;-;1;1;1;1;1;1;1;1;1;-;1;1;1;1;1;-;1;1;1;1;1;1;1;1;-;1;1;-;-;-;1;-;-;-;-;-;"/>
  <p:tag name="CHARTSTRINGSTD" val="37 0"/>
  <p:tag name="CHARTSTRINGREV" val="0 37"/>
  <p:tag name="CHARTSTRINGSTDPER" val="1 0"/>
  <p:tag name="CHARTSTRINGREVPER" val="0 1"/>
  <p:tag name="RESPONSESGATHERED" val="False"/>
</p:tagLst>
</file>

<file path=ppt/tags/tag4.xml><?xml version="1.0" encoding="utf-8"?>
<p:tagLst xmlns:a="http://schemas.openxmlformats.org/drawingml/2006/main" xmlns:r="http://schemas.openxmlformats.org/officeDocument/2006/relationships" xmlns:p="http://schemas.openxmlformats.org/presentationml/2006/main">
  <p:tag name="SLIDEID" val="BFBF29DEED7E40D886CBFAF2CACF0BD5"/>
  <p:tag name="DEMOGRAPHIC" val="False"/>
  <p:tag name="TEAMASSIGN" val="False"/>
  <p:tag name="SPEEDSCORING" val="False"/>
  <p:tag name="CORRECTPOINTVALUE" val="100"/>
  <p:tag name="INCORRECTPOINTVALUE" val="0"/>
  <p:tag name="ZEROBASED" val="False"/>
  <p:tag name="DELIMITERS" val="3.1"/>
  <p:tag name="VALUEFORMAT" val="0%"/>
  <p:tag name="QUESTIONALIAS" val="FHR accelerations are highly predictive of the absence of metabolic acidemia at the time they are observed"/>
  <p:tag name="ANSWERSALIAS" val="Agree|smicln|Disagree"/>
  <p:tag name="SLIDEORDER" val="3"/>
  <p:tag name="VALUES" val="No Value|smicln|No Value"/>
  <p:tag name="TOTALRESPONSES" val="39"/>
  <p:tag name="RESPONSECOUNT" val="39"/>
  <p:tag name="SLICED" val="False"/>
  <p:tag name="RESPONSES" val="1;1;-;1;1;1;2;1;1;1;1;1;1;1;-;1;1;-;1;1;-;1;1;1;1;1;1;1;-;-;2;-;1;2;1;1;1;1;-;1;1;1;2;1;1;1;1;-;-;-;-;"/>
  <p:tag name="CHARTSTRINGSTD" val="35 4"/>
  <p:tag name="CHARTSTRINGREV" val="4 35"/>
  <p:tag name="CHARTSTRINGSTDPER" val="0.897435897435897 0.102564102564103"/>
  <p:tag name="CHARTSTRINGREVPER" val="0.102564102564103 0.897435897435897"/>
  <p:tag name="RESPONSESGATHERED"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AWHON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WHONN" id="{CCB91FAD-48DD-4A65-9AE3-6714143F7E48}" vid="{8767E59C-D516-49C6-8D33-3C435365EE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Office Theme 2013 - 2022</Template>
  <TotalTime>9105</TotalTime>
  <Words>4522</Words>
  <Application>Microsoft Macintosh PowerPoint</Application>
  <PresentationFormat>Widescreen</PresentationFormat>
  <Paragraphs>651</Paragraphs>
  <Slides>114</Slides>
  <Notes>75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114</vt:i4>
      </vt:variant>
    </vt:vector>
  </HeadingPairs>
  <TitlesOfParts>
    <vt:vector size="122" baseType="lpstr">
      <vt:lpstr>Arial</vt:lpstr>
      <vt:lpstr>Calibri</vt:lpstr>
      <vt:lpstr>Calibri Light</vt:lpstr>
      <vt:lpstr>Comic Sans MS</vt:lpstr>
      <vt:lpstr>Courier New</vt:lpstr>
      <vt:lpstr>Google Sans</vt:lpstr>
      <vt:lpstr>Office Theme</vt:lpstr>
      <vt:lpstr>AWHONN</vt:lpstr>
      <vt:lpstr>      Fetal Monitoring</vt:lpstr>
      <vt:lpstr>PowerPoint Presentation</vt:lpstr>
      <vt:lpstr>    Electronic FHR monitoring is NOT a diagnostic test  It is a screening test   Except in the most extreme cases, it has never been capable of reliably diagnosing fetal injury or impending injury</vt:lpstr>
      <vt:lpstr>Let’s start with the basics</vt:lpstr>
      <vt:lpstr>FHR monitoring consists of 3 components</vt:lpstr>
      <vt:lpstr>Or in common terms…</vt:lpstr>
      <vt:lpstr>Definition</vt:lpstr>
      <vt:lpstr>FHR Baseline</vt:lpstr>
      <vt:lpstr>FHR Baseline</vt:lpstr>
      <vt:lpstr>FHR Baseline</vt:lpstr>
      <vt:lpstr>Fetal Tachycardia: Baseline &gt; 160 bpm  Baseline 180 BPM</vt:lpstr>
      <vt:lpstr>The most common causes of fetal tachycardia include:</vt:lpstr>
      <vt:lpstr>Fetal Bradycardia: Baseline &lt; 110 bpm</vt:lpstr>
      <vt:lpstr>The most common causes of fetal  bradycardia include:</vt:lpstr>
      <vt:lpstr>Variability is defined by the 1997 and 2008 NICHD Consensus statements as:</vt:lpstr>
      <vt:lpstr>FHR Variability is…</vt:lpstr>
      <vt:lpstr>Variability Definitions</vt:lpstr>
      <vt:lpstr>Amplitude</vt:lpstr>
      <vt:lpstr>Absent Variability</vt:lpstr>
      <vt:lpstr>Absent Variability</vt:lpstr>
      <vt:lpstr>Minimal Variability</vt:lpstr>
      <vt:lpstr>Moderate Variability</vt:lpstr>
      <vt:lpstr>Marked Variability</vt:lpstr>
      <vt:lpstr>Marked Variability</vt:lpstr>
      <vt:lpstr>Marked Variability</vt:lpstr>
      <vt:lpstr>Sinusoidal: A visually apparent, smooth, sine wave-like undulating pattern with a cycle frequency of 3-5/min that persists for ≥ 20 minutes.</vt:lpstr>
      <vt:lpstr>Sinusoidal: A visually apparent, smooth, sine wave-like undulating pattern with a cycle frequency of 3-5/min that persists for ≥ 20 minutes.</vt:lpstr>
      <vt:lpstr>Sinusoidal pattern</vt:lpstr>
      <vt:lpstr>Sinusoidal pattern</vt:lpstr>
      <vt:lpstr>Pseudo sinusoidal pattern </vt:lpstr>
      <vt:lpstr>Pseudo sinusoidal pattern </vt:lpstr>
      <vt:lpstr>Pseudo sinusoidal pattern </vt:lpstr>
      <vt:lpstr>Pseudo sinusoidal pattern </vt:lpstr>
      <vt:lpstr>Hints for Interpretating Variability</vt:lpstr>
      <vt:lpstr>Accelerations</vt:lpstr>
      <vt:lpstr>Accelerations</vt:lpstr>
      <vt:lpstr> </vt:lpstr>
      <vt:lpstr> </vt:lpstr>
      <vt:lpstr>Late Decelerations</vt:lpstr>
      <vt:lpstr>Late Decelerations</vt:lpstr>
      <vt:lpstr>Are these Late Decelerations?</vt:lpstr>
      <vt:lpstr>Early Decelerations</vt:lpstr>
      <vt:lpstr>Early Decelerations</vt:lpstr>
      <vt:lpstr>Early Decelerations</vt:lpstr>
      <vt:lpstr>Early Decelerations</vt:lpstr>
      <vt:lpstr>Variable Decelerations</vt:lpstr>
      <vt:lpstr>Variable Deceleration</vt:lpstr>
      <vt:lpstr>Variable Deceleration</vt:lpstr>
      <vt:lpstr>Variable Decelerations</vt:lpstr>
      <vt:lpstr>Variable Decelerations</vt:lpstr>
      <vt:lpstr>Prolonged Decelerations</vt:lpstr>
      <vt:lpstr>Prolonged Deceleration</vt:lpstr>
      <vt:lpstr>Prolonged Deceleration</vt:lpstr>
      <vt:lpstr>Decelerations</vt:lpstr>
      <vt:lpstr>Methods of Monitoring FHR</vt:lpstr>
      <vt:lpstr>Internal Monitoring</vt:lpstr>
      <vt:lpstr>Uterine Activity</vt:lpstr>
      <vt:lpstr>Methods of monitoring Uterine Contractions</vt:lpstr>
      <vt:lpstr>Intrauterine Pressure Catheter (IUPC)</vt:lpstr>
      <vt:lpstr>MVU’s (Montevideo units)</vt:lpstr>
      <vt:lpstr>MVU’s (Montevideo units)</vt:lpstr>
      <vt:lpstr>MVU’s (Montevideo units)</vt:lpstr>
      <vt:lpstr>Uterine activity</vt:lpstr>
      <vt:lpstr>Tachysystole</vt:lpstr>
      <vt:lpstr>Treatment for Tachysystole</vt:lpstr>
      <vt:lpstr>Tachysystole</vt:lpstr>
      <vt:lpstr>Tachysystole</vt:lpstr>
      <vt:lpstr>Intrinsic influences on FHR: </vt:lpstr>
      <vt:lpstr>Extrinsic influences on FHR</vt:lpstr>
      <vt:lpstr>Placental Circulation</vt:lpstr>
      <vt:lpstr>Interpretation</vt:lpstr>
      <vt:lpstr>Interpretation continued…</vt:lpstr>
      <vt:lpstr>Three Tier Categories</vt:lpstr>
      <vt:lpstr>Three Tier Categories</vt:lpstr>
      <vt:lpstr>Category I</vt:lpstr>
      <vt:lpstr>Category 1 Tracing</vt:lpstr>
      <vt:lpstr>Category 1 Tracing</vt:lpstr>
      <vt:lpstr>Category 1 Tracing</vt:lpstr>
      <vt:lpstr>Category II</vt:lpstr>
      <vt:lpstr>Category II</vt:lpstr>
      <vt:lpstr>Examples of Category II FHR tracings include any of the following: </vt:lpstr>
      <vt:lpstr>Examples of Category II FHR tracings include any of the following: </vt:lpstr>
      <vt:lpstr>Category 2 Tracing</vt:lpstr>
      <vt:lpstr>Category 2 Tracing</vt:lpstr>
      <vt:lpstr>Category 2 Tracing</vt:lpstr>
      <vt:lpstr>Category 2 Tracing</vt:lpstr>
      <vt:lpstr>Category 2 Tracing</vt:lpstr>
      <vt:lpstr>Category III</vt:lpstr>
      <vt:lpstr>Category III</vt:lpstr>
      <vt:lpstr>Category 3 Tracing</vt:lpstr>
      <vt:lpstr>Category 3 Tracing</vt:lpstr>
      <vt:lpstr>Category 3 Tracing</vt:lpstr>
      <vt:lpstr>Category 3 Tracing</vt:lpstr>
      <vt:lpstr>Category 3 Tracing</vt:lpstr>
      <vt:lpstr>Fetal Oxygenation</vt:lpstr>
      <vt:lpstr>Systematic decision making</vt:lpstr>
      <vt:lpstr>PowerPoint Presentation</vt:lpstr>
      <vt:lpstr>PowerPoint Presentation</vt:lpstr>
      <vt:lpstr>PowerPoint Presentation</vt:lpstr>
      <vt:lpstr>Interruption in the oxygen pathway</vt:lpstr>
      <vt:lpstr>Interruption in the oxygen pathway</vt:lpstr>
      <vt:lpstr>2nd stage management: should this patient be pushing with every contraction?</vt:lpstr>
      <vt:lpstr>Fetal Response to Decreased Oxygen</vt:lpstr>
      <vt:lpstr>Interventions to Decrease Maternal Oxygen Consumption</vt:lpstr>
      <vt:lpstr>Definitions of key terms</vt:lpstr>
      <vt:lpstr>Definitions of key terms</vt:lpstr>
      <vt:lpstr>Standardized FHR Interpretation Consensus:</vt:lpstr>
      <vt:lpstr>Acid-Base Analysis</vt:lpstr>
      <vt:lpstr>Respiratory acidemia:</vt:lpstr>
      <vt:lpstr>Metabolic Acidosis:</vt:lpstr>
      <vt:lpstr>Moderate FHR variability reliably predicts the absence of metabolic acidemia at the time it is observed</vt:lpstr>
      <vt:lpstr>FHR accelerations reliably predict the absence of fetal metabolic acidemia at the time they are observed</vt:lpstr>
      <vt:lpstr>Category 2 tracing algorithm:</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Goes in This Area Here</dc:title>
  <dc:creator>Viet Ngo</dc:creator>
  <cp:lastModifiedBy>Kimberly Patamia</cp:lastModifiedBy>
  <cp:revision>10</cp:revision>
  <dcterms:created xsi:type="dcterms:W3CDTF">2019-03-26T15:00:26Z</dcterms:created>
  <dcterms:modified xsi:type="dcterms:W3CDTF">2023-05-07T16:06:05Z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91dc423-65f1-41d9-8923-1f6f695e4d76_Enabled">
    <vt:lpwstr>true</vt:lpwstr>
  </property>
  <property fmtid="{D5CDD505-2E9C-101B-9397-08002B2CF9AE}" pid="3" name="MSIP_Label_e91dc423-65f1-41d9-8923-1f6f695e4d76_SetDate">
    <vt:lpwstr>2023-04-24T20:29:25Z</vt:lpwstr>
  </property>
  <property fmtid="{D5CDD505-2E9C-101B-9397-08002B2CF9AE}" pid="4" name="MSIP_Label_e91dc423-65f1-41d9-8923-1f6f695e4d76_Method">
    <vt:lpwstr>Standard</vt:lpwstr>
  </property>
  <property fmtid="{D5CDD505-2E9C-101B-9397-08002B2CF9AE}" pid="5" name="MSIP_Label_e91dc423-65f1-41d9-8923-1f6f695e4d76_Name">
    <vt:lpwstr>AIP_GenBusinessUse_v2</vt:lpwstr>
  </property>
  <property fmtid="{D5CDD505-2E9C-101B-9397-08002B2CF9AE}" pid="6" name="MSIP_Label_e91dc423-65f1-41d9-8923-1f6f695e4d76_SiteId">
    <vt:lpwstr>0c4d6a21-2cf4-4197-9333-aa5fadb76709</vt:lpwstr>
  </property>
  <property fmtid="{D5CDD505-2E9C-101B-9397-08002B2CF9AE}" pid="7" name="MSIP_Label_e91dc423-65f1-41d9-8923-1f6f695e4d76_ActionId">
    <vt:lpwstr>fc61aa25-ef6b-4a12-9f35-b4e88fb661e6</vt:lpwstr>
  </property>
  <property fmtid="{D5CDD505-2E9C-101B-9397-08002B2CF9AE}" pid="8" name="MSIP_Label_e91dc423-65f1-41d9-8923-1f6f695e4d76_ContentBits">
    <vt:lpwstr>2</vt:lpwstr>
  </property>
</Properties>
</file>